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4"/>
  </p:notesMasterIdLst>
  <p:sldIdLst>
    <p:sldId id="360" r:id="rId2"/>
    <p:sldId id="364" r:id="rId3"/>
    <p:sldId id="278" r:id="rId4"/>
    <p:sldId id="366" r:id="rId5"/>
    <p:sldId id="365" r:id="rId6"/>
    <p:sldId id="285" r:id="rId7"/>
    <p:sldId id="367" r:id="rId8"/>
    <p:sldId id="295" r:id="rId9"/>
    <p:sldId id="294" r:id="rId10"/>
    <p:sldId id="293" r:id="rId11"/>
    <p:sldId id="279" r:id="rId12"/>
    <p:sldId id="280" r:id="rId13"/>
    <p:sldId id="288" r:id="rId14"/>
    <p:sldId id="281" r:id="rId15"/>
    <p:sldId id="282" r:id="rId16"/>
    <p:sldId id="289" r:id="rId17"/>
    <p:sldId id="290" r:id="rId18"/>
    <p:sldId id="292" r:id="rId19"/>
    <p:sldId id="287" r:id="rId20"/>
    <p:sldId id="271" r:id="rId21"/>
    <p:sldId id="270" r:id="rId22"/>
    <p:sldId id="286" r:id="rId23"/>
    <p:sldId id="274" r:id="rId24"/>
    <p:sldId id="272" r:id="rId25"/>
    <p:sldId id="273" r:id="rId26"/>
    <p:sldId id="277" r:id="rId27"/>
    <p:sldId id="275" r:id="rId28"/>
    <p:sldId id="276" r:id="rId29"/>
    <p:sldId id="256" r:id="rId30"/>
    <p:sldId id="258" r:id="rId31"/>
    <p:sldId id="263" r:id="rId32"/>
    <p:sldId id="264" r:id="rId33"/>
    <p:sldId id="262" r:id="rId34"/>
    <p:sldId id="260" r:id="rId35"/>
    <p:sldId id="265" r:id="rId36"/>
    <p:sldId id="266" r:id="rId37"/>
    <p:sldId id="257" r:id="rId38"/>
    <p:sldId id="370" r:id="rId39"/>
    <p:sldId id="372" r:id="rId40"/>
    <p:sldId id="371" r:id="rId41"/>
    <p:sldId id="379" r:id="rId42"/>
    <p:sldId id="378" r:id="rId43"/>
    <p:sldId id="307" r:id="rId44"/>
    <p:sldId id="306" r:id="rId45"/>
    <p:sldId id="302" r:id="rId46"/>
    <p:sldId id="300" r:id="rId47"/>
    <p:sldId id="301" r:id="rId48"/>
    <p:sldId id="304" r:id="rId49"/>
    <p:sldId id="283" r:id="rId50"/>
    <p:sldId id="298" r:id="rId51"/>
    <p:sldId id="299" r:id="rId52"/>
    <p:sldId id="303" r:id="rId53"/>
    <p:sldId id="373" r:id="rId54"/>
    <p:sldId id="374" r:id="rId55"/>
    <p:sldId id="377" r:id="rId56"/>
    <p:sldId id="375" r:id="rId57"/>
    <p:sldId id="376" r:id="rId58"/>
    <p:sldId id="380" r:id="rId59"/>
    <p:sldId id="381" r:id="rId60"/>
    <p:sldId id="336" r:id="rId61"/>
    <p:sldId id="369" r:id="rId62"/>
    <p:sldId id="368" r:id="rId6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F33B05F-5B91-4381-B11B-FE58BED43A85}">
          <p14:sldIdLst>
            <p14:sldId id="360"/>
            <p14:sldId id="364"/>
            <p14:sldId id="278"/>
            <p14:sldId id="366"/>
            <p14:sldId id="365"/>
            <p14:sldId id="285"/>
            <p14:sldId id="367"/>
            <p14:sldId id="295"/>
            <p14:sldId id="294"/>
            <p14:sldId id="293"/>
            <p14:sldId id="279"/>
            <p14:sldId id="280"/>
            <p14:sldId id="288"/>
            <p14:sldId id="281"/>
            <p14:sldId id="282"/>
            <p14:sldId id="289"/>
            <p14:sldId id="290"/>
            <p14:sldId id="292"/>
            <p14:sldId id="287"/>
            <p14:sldId id="271"/>
            <p14:sldId id="270"/>
            <p14:sldId id="286"/>
            <p14:sldId id="274"/>
            <p14:sldId id="272"/>
            <p14:sldId id="273"/>
            <p14:sldId id="277"/>
            <p14:sldId id="275"/>
            <p14:sldId id="276"/>
            <p14:sldId id="256"/>
            <p14:sldId id="258"/>
            <p14:sldId id="263"/>
            <p14:sldId id="264"/>
            <p14:sldId id="262"/>
            <p14:sldId id="260"/>
            <p14:sldId id="265"/>
            <p14:sldId id="266"/>
            <p14:sldId id="257"/>
            <p14:sldId id="370"/>
            <p14:sldId id="372"/>
            <p14:sldId id="371"/>
            <p14:sldId id="379"/>
            <p14:sldId id="378"/>
            <p14:sldId id="307"/>
            <p14:sldId id="306"/>
            <p14:sldId id="302"/>
            <p14:sldId id="300"/>
            <p14:sldId id="301"/>
            <p14:sldId id="304"/>
            <p14:sldId id="283"/>
            <p14:sldId id="298"/>
            <p14:sldId id="299"/>
            <p14:sldId id="303"/>
            <p14:sldId id="373"/>
            <p14:sldId id="374"/>
            <p14:sldId id="377"/>
            <p14:sldId id="375"/>
            <p14:sldId id="376"/>
            <p14:sldId id="380"/>
            <p14:sldId id="381"/>
            <p14:sldId id="336"/>
            <p14:sldId id="369"/>
            <p14:sldId id="3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A00"/>
    <a:srgbClr val="FC7E03"/>
    <a:srgbClr val="FF7B1D"/>
    <a:srgbClr val="2D3A41"/>
    <a:srgbClr val="1C1C1C"/>
    <a:srgbClr val="005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89" autoAdjust="0"/>
    <p:restoredTop sz="96374" autoAdjust="0"/>
  </p:normalViewPr>
  <p:slideViewPr>
    <p:cSldViewPr snapToGrid="0">
      <p:cViewPr varScale="1">
        <p:scale>
          <a:sx n="137" d="100"/>
          <a:sy n="137" d="100"/>
        </p:scale>
        <p:origin x="552"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1D9F8-EF8F-4BD6-BD50-E8048275B0CD}" type="datetimeFigureOut">
              <a:rPr lang="tr-TR" smtClean="0"/>
              <a:t>1.05.2026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84D3B2-761C-411C-8691-B48BEB6FB58F}" type="slidenum">
              <a:rPr lang="tr-TR" smtClean="0"/>
              <a:t>‹#›</a:t>
            </a:fld>
            <a:endParaRPr lang="tr-TR"/>
          </a:p>
        </p:txBody>
      </p:sp>
    </p:spTree>
    <p:extLst>
      <p:ext uri="{BB962C8B-B14F-4D97-AF65-F5344CB8AC3E}">
        <p14:creationId xmlns:p14="http://schemas.microsoft.com/office/powerpoint/2010/main" val="4045780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BB7BDC84-4036-4842-977B-F6939FA7ACDE}" type="datetimeFigureOut">
              <a:rPr lang="tr-TR" smtClean="0"/>
              <a:pPr>
                <a:defRPr/>
              </a:pPr>
              <a:t>1.05.2026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E4086E70-94D0-458A-BE24-5AAB22C58448}" type="slidenum">
              <a:rPr lang="tr-TR" smtClean="0"/>
              <a:pPr>
                <a:defRPr/>
              </a:pPr>
              <a:t>‹#›</a:t>
            </a:fld>
            <a:endParaRPr lang="tr-TR"/>
          </a:p>
        </p:txBody>
      </p:sp>
    </p:spTree>
    <p:extLst>
      <p:ext uri="{BB962C8B-B14F-4D97-AF65-F5344CB8AC3E}">
        <p14:creationId xmlns:p14="http://schemas.microsoft.com/office/powerpoint/2010/main" val="3623117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91792B7-62A3-419B-9FC8-71442210D28F}" type="datetimeFigureOut">
              <a:rPr lang="tr-TR" smtClean="0"/>
              <a:pPr>
                <a:defRPr/>
              </a:pPr>
              <a:t>1.05.2026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B6CB8F45-D5F5-4CDB-A255-BAC3DB1C2338}" type="slidenum">
              <a:rPr lang="tr-TR" smtClean="0"/>
              <a:pPr>
                <a:defRPr/>
              </a:pPr>
              <a:t>‹#›</a:t>
            </a:fld>
            <a:endParaRPr lang="tr-TR"/>
          </a:p>
        </p:txBody>
      </p:sp>
    </p:spTree>
    <p:extLst>
      <p:ext uri="{BB962C8B-B14F-4D97-AF65-F5344CB8AC3E}">
        <p14:creationId xmlns:p14="http://schemas.microsoft.com/office/powerpoint/2010/main" val="1058738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E0F129B-A3B1-43FD-A315-1B2DD5BFBA51}" type="datetimeFigureOut">
              <a:rPr lang="tr-TR" smtClean="0"/>
              <a:pPr>
                <a:defRPr/>
              </a:pPr>
              <a:t>1.05.2026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A87D9222-1B06-4864-84F1-755178D26709}" type="slidenum">
              <a:rPr lang="tr-TR" smtClean="0"/>
              <a:pPr>
                <a:defRPr/>
              </a:pPr>
              <a:t>‹#›</a:t>
            </a:fld>
            <a:endParaRPr lang="tr-TR"/>
          </a:p>
        </p:txBody>
      </p:sp>
    </p:spTree>
    <p:extLst>
      <p:ext uri="{BB962C8B-B14F-4D97-AF65-F5344CB8AC3E}">
        <p14:creationId xmlns:p14="http://schemas.microsoft.com/office/powerpoint/2010/main" val="77609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079AC6B-2689-4C83-90AD-484469242104}" type="datetimeFigureOut">
              <a:rPr lang="tr-TR" smtClean="0"/>
              <a:pPr>
                <a:defRPr/>
              </a:pPr>
              <a:t>1.05.2026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3FA1A08D-542E-4B3E-BE7A-C169CB07D35C}" type="slidenum">
              <a:rPr lang="tr-TR" smtClean="0"/>
              <a:pPr>
                <a:defRPr/>
              </a:pPr>
              <a:t>‹#›</a:t>
            </a:fld>
            <a:endParaRPr lang="tr-TR"/>
          </a:p>
        </p:txBody>
      </p:sp>
    </p:spTree>
    <p:extLst>
      <p:ext uri="{BB962C8B-B14F-4D97-AF65-F5344CB8AC3E}">
        <p14:creationId xmlns:p14="http://schemas.microsoft.com/office/powerpoint/2010/main" val="189520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2442F14-ECBF-4C6F-A4DA-4C2A9EB94616}" type="datetimeFigureOut">
              <a:rPr lang="tr-TR" smtClean="0"/>
              <a:pPr>
                <a:defRPr/>
              </a:pPr>
              <a:t>1.05.2026</a:t>
            </a:fld>
            <a:endParaRPr lang="tr-TR"/>
          </a:p>
        </p:txBody>
      </p:sp>
      <p:sp>
        <p:nvSpPr>
          <p:cNvPr id="8" name="Footer Placeholder 7"/>
          <p:cNvSpPr>
            <a:spLocks noGrp="1"/>
          </p:cNvSpPr>
          <p:nvPr>
            <p:ph type="ftr" sz="quarter" idx="11"/>
          </p:nvPr>
        </p:nvSpPr>
        <p:spPr/>
        <p:txBody>
          <a:bodyPr/>
          <a:lstStyle/>
          <a:p>
            <a:pPr>
              <a:defRPr/>
            </a:pPr>
            <a:endParaRPr lang="tr-TR"/>
          </a:p>
        </p:txBody>
      </p:sp>
      <p:sp>
        <p:nvSpPr>
          <p:cNvPr id="9" name="Slide Number Placeholder 8"/>
          <p:cNvSpPr>
            <a:spLocks noGrp="1"/>
          </p:cNvSpPr>
          <p:nvPr>
            <p:ph type="sldNum" sz="quarter" idx="12"/>
          </p:nvPr>
        </p:nvSpPr>
        <p:spPr/>
        <p:txBody>
          <a:bodyPr/>
          <a:lstStyle/>
          <a:p>
            <a:pPr>
              <a:defRPr/>
            </a:pPr>
            <a:fld id="{ECA59958-5B89-417F-B1FA-2DDC3E8FEF43}" type="slidenum">
              <a:rPr lang="tr-TR" smtClean="0"/>
              <a:pPr>
                <a:defRPr/>
              </a:pPr>
              <a:t>‹#›</a:t>
            </a:fld>
            <a:endParaRPr lang="tr-TR"/>
          </a:p>
        </p:txBody>
      </p:sp>
    </p:spTree>
    <p:extLst>
      <p:ext uri="{BB962C8B-B14F-4D97-AF65-F5344CB8AC3E}">
        <p14:creationId xmlns:p14="http://schemas.microsoft.com/office/powerpoint/2010/main" val="1189703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2B70CAC1-A5DE-4D5D-A996-CAD94BF97037}" type="datetimeFigureOut">
              <a:rPr lang="tr-TR" smtClean="0"/>
              <a:pPr>
                <a:defRPr/>
              </a:pPr>
              <a:t>1.05.2026</a:t>
            </a:fld>
            <a:endParaRPr lang="tr-TR"/>
          </a:p>
        </p:txBody>
      </p:sp>
      <p:sp>
        <p:nvSpPr>
          <p:cNvPr id="4" name="Footer Placeholder 3"/>
          <p:cNvSpPr>
            <a:spLocks noGrp="1"/>
          </p:cNvSpPr>
          <p:nvPr>
            <p:ph type="ftr" sz="quarter" idx="11"/>
          </p:nvPr>
        </p:nvSpPr>
        <p:spPr/>
        <p:txBody>
          <a:bodyPr/>
          <a:lstStyle/>
          <a:p>
            <a:pPr>
              <a:defRPr/>
            </a:pPr>
            <a:endParaRPr lang="tr-TR"/>
          </a:p>
        </p:txBody>
      </p:sp>
      <p:sp>
        <p:nvSpPr>
          <p:cNvPr id="5" name="Slide Number Placeholder 4"/>
          <p:cNvSpPr>
            <a:spLocks noGrp="1"/>
          </p:cNvSpPr>
          <p:nvPr>
            <p:ph type="sldNum" sz="quarter" idx="12"/>
          </p:nvPr>
        </p:nvSpPr>
        <p:spPr/>
        <p:txBody>
          <a:bodyPr/>
          <a:lstStyle/>
          <a:p>
            <a:pPr>
              <a:defRPr/>
            </a:pPr>
            <a:fld id="{67B44EB4-3D46-4E46-85F8-A687C6A3FD89}" type="slidenum">
              <a:rPr lang="tr-TR" smtClean="0"/>
              <a:pPr>
                <a:defRPr/>
              </a:pPr>
              <a:t>‹#›</a:t>
            </a:fld>
            <a:endParaRPr lang="tr-TR"/>
          </a:p>
        </p:txBody>
      </p:sp>
    </p:spTree>
    <p:extLst>
      <p:ext uri="{BB962C8B-B14F-4D97-AF65-F5344CB8AC3E}">
        <p14:creationId xmlns:p14="http://schemas.microsoft.com/office/powerpoint/2010/main" val="409252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F6346D8-1121-44E6-BBE9-DDBD2D1E32D6}" type="datetimeFigureOut">
              <a:rPr lang="tr-TR" smtClean="0"/>
              <a:pPr>
                <a:defRPr/>
              </a:pPr>
              <a:t>1.05.2026</a:t>
            </a:fld>
            <a:endParaRPr lang="tr-TR"/>
          </a:p>
        </p:txBody>
      </p:sp>
      <p:sp>
        <p:nvSpPr>
          <p:cNvPr id="3" name="Footer Placeholder 2"/>
          <p:cNvSpPr>
            <a:spLocks noGrp="1"/>
          </p:cNvSpPr>
          <p:nvPr>
            <p:ph type="ftr" sz="quarter" idx="11"/>
          </p:nvPr>
        </p:nvSpPr>
        <p:spPr/>
        <p:txBody>
          <a:bodyPr/>
          <a:lstStyle/>
          <a:p>
            <a:pPr>
              <a:defRPr/>
            </a:pPr>
            <a:endParaRPr lang="tr-TR"/>
          </a:p>
        </p:txBody>
      </p:sp>
      <p:sp>
        <p:nvSpPr>
          <p:cNvPr id="4" name="Slide Number Placeholder 3"/>
          <p:cNvSpPr>
            <a:spLocks noGrp="1"/>
          </p:cNvSpPr>
          <p:nvPr>
            <p:ph type="sldNum" sz="quarter" idx="12"/>
          </p:nvPr>
        </p:nvSpPr>
        <p:spPr/>
        <p:txBody>
          <a:bodyPr/>
          <a:lstStyle/>
          <a:p>
            <a:pPr>
              <a:defRPr/>
            </a:pPr>
            <a:fld id="{492C2D1C-5B75-4E77-A2E5-8A1E221C16C3}" type="slidenum">
              <a:rPr lang="tr-TR" smtClean="0"/>
              <a:pPr>
                <a:defRPr/>
              </a:pPr>
              <a:t>‹#›</a:t>
            </a:fld>
            <a:endParaRPr lang="tr-TR"/>
          </a:p>
        </p:txBody>
      </p:sp>
    </p:spTree>
    <p:extLst>
      <p:ext uri="{BB962C8B-B14F-4D97-AF65-F5344CB8AC3E}">
        <p14:creationId xmlns:p14="http://schemas.microsoft.com/office/powerpoint/2010/main" val="91836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FB95A3BD-E1E9-4291-A715-6D81DDFB1E35}" type="datetimeFigureOut">
              <a:rPr lang="tr-TR" smtClean="0"/>
              <a:pPr>
                <a:defRPr/>
              </a:pPr>
              <a:t>1.05.2026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2CEFE366-0399-47E9-B326-390F161F4B29}" type="slidenum">
              <a:rPr lang="tr-TR" smtClean="0"/>
              <a:pPr>
                <a:defRPr/>
              </a:pPr>
              <a:t>‹#›</a:t>
            </a:fld>
            <a:endParaRPr lang="tr-TR"/>
          </a:p>
        </p:txBody>
      </p:sp>
    </p:spTree>
    <p:extLst>
      <p:ext uri="{BB962C8B-B14F-4D97-AF65-F5344CB8AC3E}">
        <p14:creationId xmlns:p14="http://schemas.microsoft.com/office/powerpoint/2010/main" val="37754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6CE5C48-573F-47CA-9287-CEBBA11D7C9C}" type="datetimeFigureOut">
              <a:rPr lang="tr-TR" smtClean="0"/>
              <a:pPr>
                <a:defRPr/>
              </a:pPr>
              <a:t>1.05.2026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7" name="Slide Number Placeholder 6"/>
          <p:cNvSpPr>
            <a:spLocks noGrp="1"/>
          </p:cNvSpPr>
          <p:nvPr>
            <p:ph type="sldNum" sz="quarter" idx="12"/>
          </p:nvPr>
        </p:nvSpPr>
        <p:spPr/>
        <p:txBody>
          <a:bodyPr/>
          <a:lstStyle/>
          <a:p>
            <a:pPr>
              <a:defRPr/>
            </a:pPr>
            <a:fld id="{E7D78F15-E387-47B8-8097-5A5B760E18F1}" type="slidenum">
              <a:rPr lang="tr-TR" smtClean="0"/>
              <a:pPr>
                <a:defRPr/>
              </a:pPr>
              <a:t>‹#›</a:t>
            </a:fld>
            <a:endParaRPr lang="tr-TR"/>
          </a:p>
        </p:txBody>
      </p:sp>
    </p:spTree>
    <p:extLst>
      <p:ext uri="{BB962C8B-B14F-4D97-AF65-F5344CB8AC3E}">
        <p14:creationId xmlns:p14="http://schemas.microsoft.com/office/powerpoint/2010/main" val="242210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417F4C1-09DE-47F8-9C00-7051652B947F}" type="datetimeFigureOut">
              <a:rPr lang="tr-TR" smtClean="0"/>
              <a:pPr>
                <a:defRPr/>
              </a:pPr>
              <a:t>1.05.2026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85C15D82-965B-4BFB-85A0-092C18632A95}" type="slidenum">
              <a:rPr lang="tr-TR" smtClean="0"/>
              <a:pPr>
                <a:defRPr/>
              </a:pPr>
              <a:t>‹#›</a:t>
            </a:fld>
            <a:endParaRPr lang="tr-TR"/>
          </a:p>
        </p:txBody>
      </p:sp>
    </p:spTree>
    <p:extLst>
      <p:ext uri="{BB962C8B-B14F-4D97-AF65-F5344CB8AC3E}">
        <p14:creationId xmlns:p14="http://schemas.microsoft.com/office/powerpoint/2010/main" val="2826933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AB923C8-3046-4E53-9EB7-7F4810F564CE}" type="datetimeFigureOut">
              <a:rPr lang="tr-TR" smtClean="0"/>
              <a:pPr>
                <a:defRPr/>
              </a:pPr>
              <a:t>1.05.2026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6" name="Slide Number Placeholder 5"/>
          <p:cNvSpPr>
            <a:spLocks noGrp="1"/>
          </p:cNvSpPr>
          <p:nvPr>
            <p:ph type="sldNum" sz="quarter" idx="12"/>
          </p:nvPr>
        </p:nvSpPr>
        <p:spPr/>
        <p:txBody>
          <a:bodyPr/>
          <a:lstStyle/>
          <a:p>
            <a:pPr>
              <a:defRPr/>
            </a:pPr>
            <a:fld id="{B11DDF02-824E-48D3-965C-E603E2921CE3}" type="slidenum">
              <a:rPr lang="tr-TR" smtClean="0"/>
              <a:pPr>
                <a:defRPr/>
              </a:pPr>
              <a:t>‹#›</a:t>
            </a:fld>
            <a:endParaRPr lang="tr-TR"/>
          </a:p>
        </p:txBody>
      </p:sp>
    </p:spTree>
    <p:extLst>
      <p:ext uri="{BB962C8B-B14F-4D97-AF65-F5344CB8AC3E}">
        <p14:creationId xmlns:p14="http://schemas.microsoft.com/office/powerpoint/2010/main" val="2326873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7E69585A-BF09-4DEF-96D3-395915F6D9B1}" type="datetimeFigureOut">
              <a:rPr lang="tr-TR" smtClean="0"/>
              <a:pPr>
                <a:defRPr/>
              </a:pPr>
              <a:t>1.05.2026</a:t>
            </a:fld>
            <a:endParaRPr lang="tr-T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tr-T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3CABC20-470A-4301-8E84-1C7472DE99A1}" type="slidenum">
              <a:rPr lang="tr-TR" smtClean="0"/>
              <a:pPr>
                <a:defRPr/>
              </a:pPr>
              <a:t>‹#›</a:t>
            </a:fld>
            <a:endParaRPr lang="tr-TR"/>
          </a:p>
        </p:txBody>
      </p:sp>
    </p:spTree>
    <p:extLst>
      <p:ext uri="{BB962C8B-B14F-4D97-AF65-F5344CB8AC3E}">
        <p14:creationId xmlns:p14="http://schemas.microsoft.com/office/powerpoint/2010/main" val="1671587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gi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hyperlink" Target="https://www.sewio.net/geofencing-technology-and-applications/" TargetMode="External"/><Relationship Id="rId2" Type="http://schemas.openxmlformats.org/officeDocument/2006/relationships/image" Target="../media/image27.gi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www.protechtio.com/" TargetMode="External"/><Relationship Id="rId2" Type="http://schemas.openxmlformats.org/officeDocument/2006/relationships/image" Target="../media/image28.gi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1.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0.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oleObject" Target="../embeddings/oleObject2.bin"/><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6.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hyperlink" Target="http://www.protechtio.com/" TargetMode="External"/><Relationship Id="rId2" Type="http://schemas.openxmlformats.org/officeDocument/2006/relationships/image" Target="../media/image47.gi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hyperlink" Target="http://www.protechtio.com/"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9.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0.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hyperlink" Target="http://www.protechtio.com/" TargetMode="External"/><Relationship Id="rId2" Type="http://schemas.openxmlformats.org/officeDocument/2006/relationships/image" Target="../media/image51.gi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2.gi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3.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54.png"/><Relationship Id="rId7" Type="http://schemas.openxmlformats.org/officeDocument/2006/relationships/image" Target="../media/image57.e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58.emf"/></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2.xml"/><Relationship Id="rId1" Type="http://schemas.openxmlformats.org/officeDocument/2006/relationships/video" Target="https://www.youtube.com/embed/sCzb0zDiARg?feature=oembed"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video" Target="https://www.youtube.com/embed/_fxfoCnC1kM?feature=oembed"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2.xml"/><Relationship Id="rId1" Type="http://schemas.openxmlformats.org/officeDocument/2006/relationships/video" Target="https://www.youtube.com/embed/YBS3yoDdpm0?feature=oembed"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video" Target="https://www.youtube.com/embed/CR99K3RFyC8?feature=oembe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2.xml"/><Relationship Id="rId1" Type="http://schemas.openxmlformats.org/officeDocument/2006/relationships/video" Target="https://www.youtube.com/embed/8kZ0kmVyuj0?feature=oembed"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video" Target="https://www.youtube.com/embed/4q2SDcuIsdc?feature=oembed"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2.xml"/><Relationship Id="rId1" Type="http://schemas.openxmlformats.org/officeDocument/2006/relationships/video" Target="https://www.youtube.com/embed/K5AxSmDBEYc?feature=oembed"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2.xml"/><Relationship Id="rId1" Type="http://schemas.openxmlformats.org/officeDocument/2006/relationships/video" Target="https://www.youtube.com/embed/DOgIQ_nHhfg?feature=oembed"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2.xml"/><Relationship Id="rId1" Type="http://schemas.openxmlformats.org/officeDocument/2006/relationships/video" Target="https://www.youtube.com/embed/_YgoQcG0R4A?feature=oembed" TargetMode="External"/><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2.xml"/><Relationship Id="rId1" Type="http://schemas.openxmlformats.org/officeDocument/2006/relationships/video" Target="https://www.youtube.com/embed/ETZUwhaRiB4?feature=oembed"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2.xml"/><Relationship Id="rId1" Type="http://schemas.openxmlformats.org/officeDocument/2006/relationships/video" Target="https://www.youtube.com/embed/_cKG8aWaGs4?feature=oembed" TargetMode="External"/></Relationships>
</file>

<file path=ppt/slides/_rels/slide5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4.png"/><Relationship Id="rId7" Type="http://schemas.openxmlformats.org/officeDocument/2006/relationships/image" Target="../media/image7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54.png"/><Relationship Id="rId5" Type="http://schemas.openxmlformats.org/officeDocument/2006/relationships/image" Target="../media/image7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jp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pn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6A3104-F2BD-8552-06F4-64A7BF0FE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8" y="0"/>
            <a:ext cx="9133083" cy="5143500"/>
          </a:xfrm>
          <a:prstGeom prst="rect">
            <a:avLst/>
          </a:prstGeom>
        </p:spPr>
      </p:pic>
    </p:spTree>
    <p:extLst>
      <p:ext uri="{BB962C8B-B14F-4D97-AF65-F5344CB8AC3E}">
        <p14:creationId xmlns:p14="http://schemas.microsoft.com/office/powerpoint/2010/main" val="351258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5923B8-50D2-B58D-1C26-7C090D6D9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8"/>
            <a:ext cx="9144000" cy="5121004"/>
          </a:xfrm>
          <a:prstGeom prst="rect">
            <a:avLst/>
          </a:prstGeom>
        </p:spPr>
      </p:pic>
      <p:sp>
        <p:nvSpPr>
          <p:cNvPr id="5" name="TextBox 4">
            <a:extLst>
              <a:ext uri="{FF2B5EF4-FFF2-40B4-BE49-F238E27FC236}">
                <a16:creationId xmlns:a16="http://schemas.microsoft.com/office/drawing/2014/main" id="{0C264F07-B404-A467-20F2-28BA0C433B7B}"/>
              </a:ext>
            </a:extLst>
          </p:cNvPr>
          <p:cNvSpPr txBox="1"/>
          <p:nvPr/>
        </p:nvSpPr>
        <p:spPr>
          <a:xfrm>
            <a:off x="4711805" y="296841"/>
            <a:ext cx="4432195" cy="523220"/>
          </a:xfrm>
          <a:prstGeom prst="rect">
            <a:avLst/>
          </a:prstGeom>
          <a:noFill/>
        </p:spPr>
        <p:txBody>
          <a:bodyPr wrap="square">
            <a:spAutoFit/>
          </a:bodyPr>
          <a:lstStyle/>
          <a:p>
            <a:r>
              <a:rPr lang="tr-TR" sz="2800" b="1" dirty="0"/>
              <a:t>WHAT IS SMART HELMET ?</a:t>
            </a:r>
          </a:p>
        </p:txBody>
      </p:sp>
      <p:sp>
        <p:nvSpPr>
          <p:cNvPr id="7" name="TextBox 6">
            <a:extLst>
              <a:ext uri="{FF2B5EF4-FFF2-40B4-BE49-F238E27FC236}">
                <a16:creationId xmlns:a16="http://schemas.microsoft.com/office/drawing/2014/main" id="{C4816591-3E7A-E7B5-DC0A-A36DEE0B890A}"/>
              </a:ext>
            </a:extLst>
          </p:cNvPr>
          <p:cNvSpPr txBox="1"/>
          <p:nvPr/>
        </p:nvSpPr>
        <p:spPr>
          <a:xfrm>
            <a:off x="4014668" y="1960494"/>
            <a:ext cx="4572000" cy="2031325"/>
          </a:xfrm>
          <a:prstGeom prst="rect">
            <a:avLst/>
          </a:prstGeom>
          <a:noFill/>
        </p:spPr>
        <p:txBody>
          <a:bodyPr wrap="square">
            <a:spAutoFit/>
          </a:bodyPr>
          <a:lstStyle/>
          <a:p>
            <a:r>
              <a:rPr lang="tr-TR" dirty="0"/>
              <a:t>Smart </a:t>
            </a:r>
            <a:r>
              <a:rPr lang="tr-TR" dirty="0" err="1"/>
              <a:t>helmets</a:t>
            </a:r>
            <a:r>
              <a:rPr lang="tr-TR" dirty="0"/>
              <a:t> </a:t>
            </a:r>
            <a:r>
              <a:rPr lang="tr-TR" dirty="0" err="1"/>
              <a:t>are</a:t>
            </a:r>
            <a:r>
              <a:rPr lang="tr-TR" dirty="0"/>
              <a:t> </a:t>
            </a:r>
            <a:r>
              <a:rPr lang="tr-TR" dirty="0" err="1"/>
              <a:t>wearable</a:t>
            </a:r>
            <a:r>
              <a:rPr lang="tr-TR" dirty="0"/>
              <a:t> </a:t>
            </a:r>
            <a:r>
              <a:rPr lang="tr-TR" dirty="0" err="1"/>
              <a:t>devices</a:t>
            </a:r>
            <a:r>
              <a:rPr lang="tr-TR" dirty="0"/>
              <a:t> </a:t>
            </a:r>
            <a:r>
              <a:rPr lang="tr-TR" dirty="0" err="1"/>
              <a:t>that</a:t>
            </a:r>
            <a:r>
              <a:rPr lang="tr-TR" dirty="0"/>
              <a:t> </a:t>
            </a:r>
            <a:r>
              <a:rPr lang="tr-TR" dirty="0" err="1"/>
              <a:t>combine</a:t>
            </a:r>
            <a:r>
              <a:rPr lang="tr-TR" dirty="0"/>
              <a:t> </a:t>
            </a:r>
            <a:r>
              <a:rPr lang="tr-TR" dirty="0" err="1"/>
              <a:t>traditional</a:t>
            </a:r>
            <a:r>
              <a:rPr lang="tr-TR" dirty="0"/>
              <a:t> </a:t>
            </a:r>
            <a:r>
              <a:rPr lang="tr-TR" dirty="0" err="1"/>
              <a:t>protective</a:t>
            </a:r>
            <a:r>
              <a:rPr lang="tr-TR" dirty="0"/>
              <a:t> </a:t>
            </a:r>
            <a:r>
              <a:rPr lang="tr-TR" dirty="0" err="1"/>
              <a:t>headgear</a:t>
            </a:r>
            <a:r>
              <a:rPr lang="tr-TR" dirty="0"/>
              <a:t> </a:t>
            </a:r>
            <a:r>
              <a:rPr lang="tr-TR" dirty="0" err="1"/>
              <a:t>with</a:t>
            </a:r>
            <a:r>
              <a:rPr lang="tr-TR" dirty="0"/>
              <a:t> </a:t>
            </a:r>
            <a:r>
              <a:rPr lang="tr-TR" dirty="0" err="1"/>
              <a:t>cutting-edge</a:t>
            </a:r>
            <a:r>
              <a:rPr lang="tr-TR" dirty="0"/>
              <a:t> </a:t>
            </a:r>
            <a:r>
              <a:rPr lang="tr-TR" dirty="0" err="1"/>
              <a:t>technology</a:t>
            </a:r>
            <a:r>
              <a:rPr lang="tr-TR" dirty="0"/>
              <a:t>. </a:t>
            </a:r>
            <a:r>
              <a:rPr lang="tr-TR" dirty="0" err="1"/>
              <a:t>These</a:t>
            </a:r>
            <a:r>
              <a:rPr lang="tr-TR" dirty="0"/>
              <a:t> </a:t>
            </a:r>
            <a:r>
              <a:rPr lang="tr-TR" dirty="0" err="1"/>
              <a:t>helmets</a:t>
            </a:r>
            <a:r>
              <a:rPr lang="tr-TR" dirty="0"/>
              <a:t> </a:t>
            </a:r>
            <a:r>
              <a:rPr lang="tr-TR" dirty="0" err="1"/>
              <a:t>integrate</a:t>
            </a:r>
            <a:r>
              <a:rPr lang="tr-TR" dirty="0"/>
              <a:t> </a:t>
            </a:r>
            <a:r>
              <a:rPr lang="tr-TR" dirty="0" err="1"/>
              <a:t>features</a:t>
            </a:r>
            <a:r>
              <a:rPr lang="tr-TR" dirty="0"/>
              <a:t> </a:t>
            </a:r>
            <a:r>
              <a:rPr lang="tr-TR" dirty="0" err="1"/>
              <a:t>like</a:t>
            </a:r>
            <a:r>
              <a:rPr lang="tr-TR" dirty="0"/>
              <a:t> </a:t>
            </a:r>
            <a:r>
              <a:rPr lang="tr-TR" dirty="0" err="1"/>
              <a:t>sensors</a:t>
            </a:r>
            <a:r>
              <a:rPr lang="tr-TR" dirty="0"/>
              <a:t>, </a:t>
            </a:r>
            <a:r>
              <a:rPr lang="tr-TR" dirty="0" err="1"/>
              <a:t>cameras</a:t>
            </a:r>
            <a:r>
              <a:rPr lang="tr-TR" dirty="0"/>
              <a:t>, </a:t>
            </a:r>
            <a:r>
              <a:rPr lang="tr-TR" dirty="0" err="1"/>
              <a:t>augmented</a:t>
            </a:r>
            <a:r>
              <a:rPr lang="tr-TR" dirty="0"/>
              <a:t> </a:t>
            </a:r>
            <a:r>
              <a:rPr lang="tr-TR" dirty="0" err="1"/>
              <a:t>reality</a:t>
            </a:r>
            <a:r>
              <a:rPr lang="tr-TR" dirty="0"/>
              <a:t> (AR), and </a:t>
            </a:r>
            <a:r>
              <a:rPr lang="tr-TR" dirty="0" err="1"/>
              <a:t>connectivity</a:t>
            </a:r>
            <a:r>
              <a:rPr lang="tr-TR" dirty="0"/>
              <a:t> </a:t>
            </a:r>
            <a:r>
              <a:rPr lang="tr-TR" dirty="0" err="1"/>
              <a:t>to</a:t>
            </a:r>
            <a:r>
              <a:rPr lang="tr-TR" dirty="0"/>
              <a:t> </a:t>
            </a:r>
            <a:r>
              <a:rPr lang="tr-TR" dirty="0" err="1"/>
              <a:t>enhance</a:t>
            </a:r>
            <a:r>
              <a:rPr lang="tr-TR" dirty="0"/>
              <a:t> </a:t>
            </a:r>
            <a:r>
              <a:rPr lang="tr-TR" dirty="0" err="1"/>
              <a:t>safety</a:t>
            </a:r>
            <a:r>
              <a:rPr lang="tr-TR" dirty="0"/>
              <a:t>, </a:t>
            </a:r>
            <a:r>
              <a:rPr lang="tr-TR" dirty="0" err="1"/>
              <a:t>improve</a:t>
            </a:r>
            <a:r>
              <a:rPr lang="tr-TR" dirty="0"/>
              <a:t> </a:t>
            </a:r>
            <a:r>
              <a:rPr lang="tr-TR" dirty="0" err="1"/>
              <a:t>communication</a:t>
            </a:r>
            <a:r>
              <a:rPr lang="tr-TR" dirty="0"/>
              <a:t>, and optimize </a:t>
            </a:r>
            <a:r>
              <a:rPr lang="tr-TR" dirty="0" err="1"/>
              <a:t>task</a:t>
            </a:r>
            <a:r>
              <a:rPr lang="tr-TR" dirty="0"/>
              <a:t> </a:t>
            </a:r>
            <a:r>
              <a:rPr lang="tr-TR" dirty="0" err="1"/>
              <a:t>management</a:t>
            </a:r>
            <a:r>
              <a:rPr lang="tr-TR" dirty="0"/>
              <a:t>.</a:t>
            </a:r>
          </a:p>
        </p:txBody>
      </p:sp>
      <p:pic>
        <p:nvPicPr>
          <p:cNvPr id="9" name="Picture 8">
            <a:extLst>
              <a:ext uri="{FF2B5EF4-FFF2-40B4-BE49-F238E27FC236}">
                <a16:creationId xmlns:a16="http://schemas.microsoft.com/office/drawing/2014/main" id="{8A7974CB-8749-2ED2-498A-F5509B6A7F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42" y="1595658"/>
            <a:ext cx="3017142" cy="3017142"/>
          </a:xfrm>
          <a:prstGeom prst="rect">
            <a:avLst/>
          </a:prstGeom>
        </p:spPr>
      </p:pic>
      <p:pic>
        <p:nvPicPr>
          <p:cNvPr id="2" name="Picture 1">
            <a:extLst>
              <a:ext uri="{FF2B5EF4-FFF2-40B4-BE49-F238E27FC236}">
                <a16:creationId xmlns:a16="http://schemas.microsoft.com/office/drawing/2014/main" id="{8EFF0B43-AADC-068E-82BC-27D3D7A772F3}"/>
              </a:ext>
            </a:extLst>
          </p:cNvPr>
          <p:cNvPicPr>
            <a:picLocks noChangeAspect="1"/>
          </p:cNvPicPr>
          <p:nvPr/>
        </p:nvPicPr>
        <p:blipFill>
          <a:blip r:embed="rId4" cstate="print">
            <a:extLst>
              <a:ext uri="{28A0092B-C50C-407E-A947-70E740481C1C}">
                <a14:useLocalDpi xmlns:a14="http://schemas.microsoft.com/office/drawing/2010/main" val="0"/>
              </a:ext>
            </a:extLst>
          </a:blip>
          <a:srcRect l="8411" t="9663" r="7662" b="12752"/>
          <a:stretch>
            <a:fillRect/>
          </a:stretch>
        </p:blipFill>
        <p:spPr>
          <a:xfrm>
            <a:off x="129025" y="4166630"/>
            <a:ext cx="1374266" cy="620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87042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36170E-F9ED-1D52-6346-B1FFF07BD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121" y="226711"/>
            <a:ext cx="4924082" cy="4384491"/>
          </a:xfrm>
          <a:prstGeom prst="rect">
            <a:avLst/>
          </a:prstGeom>
        </p:spPr>
      </p:pic>
      <p:sp>
        <p:nvSpPr>
          <p:cNvPr id="9" name="TextBox 8">
            <a:extLst>
              <a:ext uri="{FF2B5EF4-FFF2-40B4-BE49-F238E27FC236}">
                <a16:creationId xmlns:a16="http://schemas.microsoft.com/office/drawing/2014/main" id="{C08AB1BE-61E7-4972-6153-77B8D58887B5}"/>
              </a:ext>
            </a:extLst>
          </p:cNvPr>
          <p:cNvSpPr txBox="1"/>
          <p:nvPr/>
        </p:nvSpPr>
        <p:spPr>
          <a:xfrm>
            <a:off x="6851812" y="343232"/>
            <a:ext cx="1796674" cy="338554"/>
          </a:xfrm>
          <a:prstGeom prst="rect">
            <a:avLst/>
          </a:prstGeom>
          <a:noFill/>
        </p:spPr>
        <p:txBody>
          <a:bodyPr wrap="square">
            <a:spAutoFit/>
          </a:bodyPr>
          <a:lstStyle/>
          <a:p>
            <a:r>
              <a:rPr lang="tr-TR" sz="1600" b="1" dirty="0"/>
              <a:t>AI SMART HELMET</a:t>
            </a:r>
          </a:p>
        </p:txBody>
      </p:sp>
      <p:pic>
        <p:nvPicPr>
          <p:cNvPr id="11" name="Picture 10">
            <a:extLst>
              <a:ext uri="{FF2B5EF4-FFF2-40B4-BE49-F238E27FC236}">
                <a16:creationId xmlns:a16="http://schemas.microsoft.com/office/drawing/2014/main" id="{5C16226E-9C08-5931-BDE1-23D21BD99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746" y="4073318"/>
            <a:ext cx="725425" cy="518161"/>
          </a:xfrm>
          <a:prstGeom prst="rect">
            <a:avLst/>
          </a:prstGeom>
        </p:spPr>
      </p:pic>
      <p:pic>
        <p:nvPicPr>
          <p:cNvPr id="14" name="Picture 13">
            <a:extLst>
              <a:ext uri="{FF2B5EF4-FFF2-40B4-BE49-F238E27FC236}">
                <a16:creationId xmlns:a16="http://schemas.microsoft.com/office/drawing/2014/main" id="{92D62DE6-F52C-C5DE-308A-1AFAB721BA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9516" y="3864530"/>
            <a:ext cx="935738" cy="935738"/>
          </a:xfrm>
          <a:prstGeom prst="rect">
            <a:avLst/>
          </a:prstGeom>
        </p:spPr>
      </p:pic>
      <p:pic>
        <p:nvPicPr>
          <p:cNvPr id="4" name="Picture 3">
            <a:extLst>
              <a:ext uri="{FF2B5EF4-FFF2-40B4-BE49-F238E27FC236}">
                <a16:creationId xmlns:a16="http://schemas.microsoft.com/office/drawing/2014/main" id="{F6A9FECF-8A5D-22E5-44E9-1AC322237B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216" y="226711"/>
            <a:ext cx="1543910" cy="1491437"/>
          </a:xfrm>
          <a:prstGeom prst="rect">
            <a:avLst/>
          </a:prstGeom>
        </p:spPr>
      </p:pic>
      <p:pic>
        <p:nvPicPr>
          <p:cNvPr id="2" name="Picture 1">
            <a:extLst>
              <a:ext uri="{FF2B5EF4-FFF2-40B4-BE49-F238E27FC236}">
                <a16:creationId xmlns:a16="http://schemas.microsoft.com/office/drawing/2014/main" id="{3ACDD3EB-2680-B715-2480-A64D28EFDB7C}"/>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494198" y="1950769"/>
            <a:ext cx="1374266" cy="620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45749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DAECD1-BF95-FF64-4357-F4B98545EC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3220" y="0"/>
            <a:ext cx="3825135" cy="2272234"/>
          </a:xfrm>
          <a:prstGeom prst="rect">
            <a:avLst/>
          </a:prstGeom>
        </p:spPr>
      </p:pic>
      <p:pic>
        <p:nvPicPr>
          <p:cNvPr id="7" name="Picture 6">
            <a:extLst>
              <a:ext uri="{FF2B5EF4-FFF2-40B4-BE49-F238E27FC236}">
                <a16:creationId xmlns:a16="http://schemas.microsoft.com/office/drawing/2014/main" id="{A05843CB-A495-4643-9E40-F9718935F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2247" y="2821523"/>
            <a:ext cx="4565476" cy="1990028"/>
          </a:xfrm>
          <a:prstGeom prst="rect">
            <a:avLst/>
          </a:prstGeom>
        </p:spPr>
      </p:pic>
      <p:pic>
        <p:nvPicPr>
          <p:cNvPr id="9" name="Picture 8">
            <a:extLst>
              <a:ext uri="{FF2B5EF4-FFF2-40B4-BE49-F238E27FC236}">
                <a16:creationId xmlns:a16="http://schemas.microsoft.com/office/drawing/2014/main" id="{1BCBBD30-D239-E404-2B21-280F2E6A2E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013" y="2068185"/>
            <a:ext cx="3464549" cy="629746"/>
          </a:xfrm>
          <a:prstGeom prst="rect">
            <a:avLst/>
          </a:prstGeom>
        </p:spPr>
      </p:pic>
      <p:pic>
        <p:nvPicPr>
          <p:cNvPr id="13" name="Picture 12">
            <a:extLst>
              <a:ext uri="{FF2B5EF4-FFF2-40B4-BE49-F238E27FC236}">
                <a16:creationId xmlns:a16="http://schemas.microsoft.com/office/drawing/2014/main" id="{21CDC240-8E7B-78A6-3456-17B6DC2EE7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746" y="4073318"/>
            <a:ext cx="725425" cy="518161"/>
          </a:xfrm>
          <a:prstGeom prst="rect">
            <a:avLst/>
          </a:prstGeom>
        </p:spPr>
      </p:pic>
      <p:pic>
        <p:nvPicPr>
          <p:cNvPr id="14" name="Picture 13">
            <a:extLst>
              <a:ext uri="{FF2B5EF4-FFF2-40B4-BE49-F238E27FC236}">
                <a16:creationId xmlns:a16="http://schemas.microsoft.com/office/drawing/2014/main" id="{7A25BAAC-D2FA-7490-F895-48CC6B9468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9516" y="3864530"/>
            <a:ext cx="935738" cy="935738"/>
          </a:xfrm>
          <a:prstGeom prst="rect">
            <a:avLst/>
          </a:prstGeom>
        </p:spPr>
      </p:pic>
      <p:pic>
        <p:nvPicPr>
          <p:cNvPr id="3" name="Picture 2">
            <a:extLst>
              <a:ext uri="{FF2B5EF4-FFF2-40B4-BE49-F238E27FC236}">
                <a16:creationId xmlns:a16="http://schemas.microsoft.com/office/drawing/2014/main" id="{E7AA5827-BDDF-4F39-56A5-64318C8330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2216" y="226711"/>
            <a:ext cx="1543910" cy="1491437"/>
          </a:xfrm>
          <a:prstGeom prst="rect">
            <a:avLst/>
          </a:prstGeom>
        </p:spPr>
      </p:pic>
      <p:pic>
        <p:nvPicPr>
          <p:cNvPr id="2" name="Picture 1">
            <a:extLst>
              <a:ext uri="{FF2B5EF4-FFF2-40B4-BE49-F238E27FC236}">
                <a16:creationId xmlns:a16="http://schemas.microsoft.com/office/drawing/2014/main" id="{B76A5A4D-7ADE-BD24-7A7A-40E3874C6386}"/>
              </a:ext>
            </a:extLst>
          </p:cNvPr>
          <p:cNvPicPr>
            <a:picLocks noChangeAspect="1"/>
          </p:cNvPicPr>
          <p:nvPr/>
        </p:nvPicPr>
        <p:blipFill>
          <a:blip r:embed="rId8" cstate="print">
            <a:extLst>
              <a:ext uri="{28A0092B-C50C-407E-A947-70E740481C1C}">
                <a14:useLocalDpi xmlns:a14="http://schemas.microsoft.com/office/drawing/2010/main" val="0"/>
              </a:ext>
            </a:extLst>
          </a:blip>
          <a:srcRect l="8411" t="9663" r="7662" b="12752"/>
          <a:stretch>
            <a:fillRect/>
          </a:stretch>
        </p:blipFill>
        <p:spPr>
          <a:xfrm>
            <a:off x="6855093" y="476203"/>
            <a:ext cx="1926691" cy="8706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6661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827395-9E98-E4CA-CDA9-7C664BC7D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2405" y="270635"/>
            <a:ext cx="4405547" cy="4422277"/>
          </a:xfrm>
          <a:prstGeom prst="rect">
            <a:avLst/>
          </a:prstGeom>
        </p:spPr>
      </p:pic>
      <p:pic>
        <p:nvPicPr>
          <p:cNvPr id="11" name="Picture 10">
            <a:extLst>
              <a:ext uri="{FF2B5EF4-FFF2-40B4-BE49-F238E27FC236}">
                <a16:creationId xmlns:a16="http://schemas.microsoft.com/office/drawing/2014/main" id="{27265AD7-74F9-4F40-B831-785389F51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746" y="4073318"/>
            <a:ext cx="725425" cy="518161"/>
          </a:xfrm>
          <a:prstGeom prst="rect">
            <a:avLst/>
          </a:prstGeom>
        </p:spPr>
      </p:pic>
      <p:pic>
        <p:nvPicPr>
          <p:cNvPr id="12" name="Picture 11">
            <a:extLst>
              <a:ext uri="{FF2B5EF4-FFF2-40B4-BE49-F238E27FC236}">
                <a16:creationId xmlns:a16="http://schemas.microsoft.com/office/drawing/2014/main" id="{A9CC3CCB-EAAC-8EF2-4A35-83BF4F05B5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9516" y="3864530"/>
            <a:ext cx="935738" cy="935738"/>
          </a:xfrm>
          <a:prstGeom prst="rect">
            <a:avLst/>
          </a:prstGeom>
        </p:spPr>
      </p:pic>
      <p:pic>
        <p:nvPicPr>
          <p:cNvPr id="3" name="Picture 2">
            <a:extLst>
              <a:ext uri="{FF2B5EF4-FFF2-40B4-BE49-F238E27FC236}">
                <a16:creationId xmlns:a16="http://schemas.microsoft.com/office/drawing/2014/main" id="{C4022292-E7C2-510F-7029-23C6C7E6DA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216" y="226711"/>
            <a:ext cx="1543910" cy="1491437"/>
          </a:xfrm>
          <a:prstGeom prst="rect">
            <a:avLst/>
          </a:prstGeom>
        </p:spPr>
      </p:pic>
    </p:spTree>
    <p:extLst>
      <p:ext uri="{BB962C8B-B14F-4D97-AF65-F5344CB8AC3E}">
        <p14:creationId xmlns:p14="http://schemas.microsoft.com/office/powerpoint/2010/main" val="3347136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8420E445-AB8A-42BE-9860-2532D24CE87A}"/>
              </a:ext>
            </a:extLst>
          </p:cNvPr>
          <p:cNvPicPr>
            <a:picLocks noChangeAspect="1"/>
          </p:cNvPicPr>
          <p:nvPr/>
        </p:nvPicPr>
        <p:blipFill rotWithShape="1">
          <a:blip r:embed="rId2"/>
          <a:srcRect t="1662" b="1693"/>
          <a:stretch/>
        </p:blipFill>
        <p:spPr>
          <a:xfrm>
            <a:off x="5357545" y="212792"/>
            <a:ext cx="3786455" cy="4153094"/>
          </a:xfrm>
          <a:prstGeom prst="rect">
            <a:avLst/>
          </a:prstGeom>
        </p:spPr>
      </p:pic>
      <p:graphicFrame>
        <p:nvGraphicFramePr>
          <p:cNvPr id="2" name="Object 1">
            <a:extLst>
              <a:ext uri="{FF2B5EF4-FFF2-40B4-BE49-F238E27FC236}">
                <a16:creationId xmlns:a16="http://schemas.microsoft.com/office/drawing/2014/main" id="{DFD74C87-B14C-4D2E-BABB-AE707A354E2A}"/>
              </a:ext>
            </a:extLst>
          </p:cNvPr>
          <p:cNvGraphicFramePr>
            <a:graphicFrameLocks noChangeAspect="1"/>
          </p:cNvGraphicFramePr>
          <p:nvPr>
            <p:extLst>
              <p:ext uri="{D42A27DB-BD31-4B8C-83A1-F6EECF244321}">
                <p14:modId xmlns:p14="http://schemas.microsoft.com/office/powerpoint/2010/main" val="1081253310"/>
              </p:ext>
            </p:extLst>
          </p:nvPr>
        </p:nvGraphicFramePr>
        <p:xfrm>
          <a:off x="1439092" y="4270851"/>
          <a:ext cx="6096000" cy="644525"/>
        </p:xfrm>
        <a:graphic>
          <a:graphicData uri="http://schemas.openxmlformats.org/presentationml/2006/ole">
            <mc:AlternateContent xmlns:mc="http://schemas.openxmlformats.org/markup-compatibility/2006">
              <mc:Choice xmlns:v="urn:schemas-microsoft-com:vml" Requires="v">
                <p:oleObj name="CorelDRAW" r:id="rId3" imgW="17686094" imgH="1871877" progId="CorelDraw.Graphic.20">
                  <p:embed/>
                </p:oleObj>
              </mc:Choice>
              <mc:Fallback>
                <p:oleObj name="CorelDRAW" r:id="rId3" imgW="17686094" imgH="1871877" progId="CorelDraw.Graphic.20">
                  <p:embed/>
                  <p:pic>
                    <p:nvPicPr>
                      <p:cNvPr id="0" name=""/>
                      <p:cNvPicPr/>
                      <p:nvPr/>
                    </p:nvPicPr>
                    <p:blipFill>
                      <a:blip r:embed="rId4"/>
                      <a:stretch>
                        <a:fillRect/>
                      </a:stretch>
                    </p:blipFill>
                    <p:spPr>
                      <a:xfrm>
                        <a:off x="1439092" y="4270851"/>
                        <a:ext cx="6096000" cy="644525"/>
                      </a:xfrm>
                      <a:prstGeom prst="rect">
                        <a:avLst/>
                      </a:prstGeom>
                    </p:spPr>
                  </p:pic>
                </p:oleObj>
              </mc:Fallback>
            </mc:AlternateContent>
          </a:graphicData>
        </a:graphic>
      </p:graphicFrame>
      <p:sp>
        <p:nvSpPr>
          <p:cNvPr id="6" name="AutoShape 265" descr="Sewio RTLS Logo">
            <a:extLst>
              <a:ext uri="{FF2B5EF4-FFF2-40B4-BE49-F238E27FC236}">
                <a16:creationId xmlns:a16="http://schemas.microsoft.com/office/drawing/2014/main" id="{61B9C03C-12BC-49D4-B14D-93A24AD88A8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5" name="TextBox 14">
            <a:extLst>
              <a:ext uri="{FF2B5EF4-FFF2-40B4-BE49-F238E27FC236}">
                <a16:creationId xmlns:a16="http://schemas.microsoft.com/office/drawing/2014/main" id="{8C7B65AE-9A3F-DAA8-9428-95920E9D3AAD}"/>
              </a:ext>
            </a:extLst>
          </p:cNvPr>
          <p:cNvSpPr txBox="1"/>
          <p:nvPr/>
        </p:nvSpPr>
        <p:spPr>
          <a:xfrm>
            <a:off x="468973" y="1651169"/>
            <a:ext cx="3717619" cy="461665"/>
          </a:xfrm>
          <a:prstGeom prst="rect">
            <a:avLst/>
          </a:prstGeom>
          <a:noFill/>
        </p:spPr>
        <p:txBody>
          <a:bodyPr wrap="square">
            <a:spAutoFit/>
          </a:bodyPr>
          <a:lstStyle/>
          <a:p>
            <a:r>
              <a:rPr lang="tr-TR" sz="2400" b="1" dirty="0"/>
              <a:t>WHAT IS SMART HELMET?</a:t>
            </a:r>
          </a:p>
        </p:txBody>
      </p:sp>
      <p:sp>
        <p:nvSpPr>
          <p:cNvPr id="17" name="TextBox 16">
            <a:extLst>
              <a:ext uri="{FF2B5EF4-FFF2-40B4-BE49-F238E27FC236}">
                <a16:creationId xmlns:a16="http://schemas.microsoft.com/office/drawing/2014/main" id="{E61D7F51-F5C3-AD5E-6972-45293AD669EB}"/>
              </a:ext>
            </a:extLst>
          </p:cNvPr>
          <p:cNvSpPr txBox="1"/>
          <p:nvPr/>
        </p:nvSpPr>
        <p:spPr>
          <a:xfrm>
            <a:off x="468973" y="2112834"/>
            <a:ext cx="5082048" cy="1477328"/>
          </a:xfrm>
          <a:prstGeom prst="rect">
            <a:avLst/>
          </a:prstGeom>
          <a:noFill/>
        </p:spPr>
        <p:txBody>
          <a:bodyPr wrap="square">
            <a:spAutoFit/>
          </a:bodyPr>
          <a:lstStyle/>
          <a:p>
            <a:r>
              <a:rPr lang="tr-TR" dirty="0"/>
              <a:t>Real-time </a:t>
            </a:r>
            <a:r>
              <a:rPr lang="tr-TR" dirty="0" err="1"/>
              <a:t>positioning</a:t>
            </a:r>
            <a:r>
              <a:rPr lang="tr-TR" dirty="0"/>
              <a:t> (</a:t>
            </a:r>
            <a:r>
              <a:rPr lang="tr-TR" dirty="0" err="1"/>
              <a:t>measured</a:t>
            </a:r>
            <a:r>
              <a:rPr lang="tr-TR" dirty="0"/>
              <a:t> </a:t>
            </a:r>
            <a:r>
              <a:rPr lang="tr-TR" dirty="0" err="1"/>
              <a:t>with</a:t>
            </a:r>
            <a:r>
              <a:rPr lang="tr-TR" dirty="0"/>
              <a:t> RFID-RTLS-WIFI) is a </a:t>
            </a:r>
            <a:r>
              <a:rPr lang="tr-TR" dirty="0" err="1"/>
              <a:t>high-tech</a:t>
            </a:r>
            <a:r>
              <a:rPr lang="tr-TR" dirty="0"/>
              <a:t> </a:t>
            </a:r>
            <a:r>
              <a:rPr lang="tr-TR" dirty="0" err="1"/>
              <a:t>solution</a:t>
            </a:r>
            <a:r>
              <a:rPr lang="tr-TR" dirty="0"/>
              <a:t> </a:t>
            </a:r>
            <a:r>
              <a:rPr lang="tr-TR" dirty="0" err="1"/>
              <a:t>that</a:t>
            </a:r>
            <a:r>
              <a:rPr lang="tr-TR" dirty="0"/>
              <a:t> </a:t>
            </a:r>
            <a:r>
              <a:rPr lang="tr-TR" dirty="0" err="1"/>
              <a:t>enables</a:t>
            </a:r>
            <a:r>
              <a:rPr lang="tr-TR" dirty="0"/>
              <a:t> </a:t>
            </a:r>
            <a:r>
              <a:rPr lang="tr-TR" dirty="0" err="1"/>
              <a:t>monitoring</a:t>
            </a:r>
            <a:r>
              <a:rPr lang="tr-TR" dirty="0"/>
              <a:t> </a:t>
            </a:r>
            <a:r>
              <a:rPr lang="tr-TR" dirty="0" err="1"/>
              <a:t>the</a:t>
            </a:r>
            <a:r>
              <a:rPr lang="tr-TR" dirty="0"/>
              <a:t> </a:t>
            </a:r>
            <a:r>
              <a:rPr lang="tr-TR" dirty="0" err="1"/>
              <a:t>productivity</a:t>
            </a:r>
            <a:r>
              <a:rPr lang="tr-TR" dirty="0"/>
              <a:t> and </a:t>
            </a:r>
            <a:r>
              <a:rPr lang="tr-TR" dirty="0" err="1"/>
              <a:t>occupational</a:t>
            </a:r>
            <a:r>
              <a:rPr lang="tr-TR" dirty="0"/>
              <a:t> </a:t>
            </a:r>
            <a:r>
              <a:rPr lang="tr-TR" dirty="0" err="1"/>
              <a:t>health</a:t>
            </a:r>
            <a:r>
              <a:rPr lang="tr-TR" dirty="0"/>
              <a:t> &amp; </a:t>
            </a:r>
            <a:r>
              <a:rPr lang="tr-TR" dirty="0" err="1"/>
              <a:t>safety</a:t>
            </a:r>
            <a:r>
              <a:rPr lang="tr-TR" dirty="0"/>
              <a:t> of </a:t>
            </a:r>
            <a:r>
              <a:rPr lang="tr-TR" dirty="0" err="1"/>
              <a:t>personnel</a:t>
            </a:r>
            <a:r>
              <a:rPr lang="tr-TR" dirty="0"/>
              <a:t> </a:t>
            </a:r>
            <a:r>
              <a:rPr lang="tr-TR" dirty="0" err="1"/>
              <a:t>with</a:t>
            </a:r>
            <a:r>
              <a:rPr lang="tr-TR" dirty="0"/>
              <a:t> a </a:t>
            </a:r>
            <a:r>
              <a:rPr lang="tr-TR" dirty="0" err="1"/>
              <a:t>precise</a:t>
            </a:r>
            <a:r>
              <a:rPr lang="tr-TR" dirty="0"/>
              <a:t> </a:t>
            </a:r>
            <a:r>
              <a:rPr lang="tr-TR" dirty="0" err="1"/>
              <a:t>position</a:t>
            </a:r>
            <a:r>
              <a:rPr lang="tr-TR" dirty="0"/>
              <a:t> (</a:t>
            </a:r>
            <a:r>
              <a:rPr lang="tr-TR" dirty="0" err="1"/>
              <a:t>down</a:t>
            </a:r>
            <a:r>
              <a:rPr lang="tr-TR" dirty="0"/>
              <a:t> </a:t>
            </a:r>
            <a:r>
              <a:rPr lang="tr-TR" dirty="0" err="1"/>
              <a:t>to</a:t>
            </a:r>
            <a:r>
              <a:rPr lang="tr-TR" dirty="0"/>
              <a:t> </a:t>
            </a:r>
            <a:r>
              <a:rPr lang="tr-TR" dirty="0" err="1"/>
              <a:t>between</a:t>
            </a:r>
            <a:r>
              <a:rPr lang="tr-TR" dirty="0"/>
              <a:t> 60cm-1 </a:t>
            </a:r>
            <a:r>
              <a:rPr lang="tr-TR" dirty="0" err="1"/>
              <a:t>mt</a:t>
            </a:r>
            <a:r>
              <a:rPr lang="tr-TR" dirty="0"/>
              <a:t>).</a:t>
            </a:r>
          </a:p>
        </p:txBody>
      </p:sp>
      <p:pic>
        <p:nvPicPr>
          <p:cNvPr id="3" name="Picture 2">
            <a:extLst>
              <a:ext uri="{FF2B5EF4-FFF2-40B4-BE49-F238E27FC236}">
                <a16:creationId xmlns:a16="http://schemas.microsoft.com/office/drawing/2014/main" id="{820AC5C3-2960-C42C-6CAB-49688F24E0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169" y="212792"/>
            <a:ext cx="1474574" cy="1424458"/>
          </a:xfrm>
          <a:prstGeom prst="rect">
            <a:avLst/>
          </a:prstGeom>
        </p:spPr>
      </p:pic>
      <p:pic>
        <p:nvPicPr>
          <p:cNvPr id="4" name="Picture 3">
            <a:extLst>
              <a:ext uri="{FF2B5EF4-FFF2-40B4-BE49-F238E27FC236}">
                <a16:creationId xmlns:a16="http://schemas.microsoft.com/office/drawing/2014/main" id="{49465F3F-7598-C977-BECF-914E8BA8BBC0}"/>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2202878" y="56540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6910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0F64F1-4E53-84B7-B98C-D7CA5D5A5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861" y="0"/>
            <a:ext cx="7238277" cy="5143500"/>
          </a:xfrm>
          <a:prstGeom prst="rect">
            <a:avLst/>
          </a:prstGeom>
        </p:spPr>
      </p:pic>
      <p:pic>
        <p:nvPicPr>
          <p:cNvPr id="2" name="Picture 1">
            <a:extLst>
              <a:ext uri="{FF2B5EF4-FFF2-40B4-BE49-F238E27FC236}">
                <a16:creationId xmlns:a16="http://schemas.microsoft.com/office/drawing/2014/main" id="{BDBB0D8E-E506-7325-3A82-03556BA28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169" y="212792"/>
            <a:ext cx="1474574" cy="1424458"/>
          </a:xfrm>
          <a:prstGeom prst="rect">
            <a:avLst/>
          </a:prstGeom>
        </p:spPr>
      </p:pic>
      <p:pic>
        <p:nvPicPr>
          <p:cNvPr id="3" name="Picture 2">
            <a:extLst>
              <a:ext uri="{FF2B5EF4-FFF2-40B4-BE49-F238E27FC236}">
                <a16:creationId xmlns:a16="http://schemas.microsoft.com/office/drawing/2014/main" id="{7D661F63-34E5-0C7D-0CF9-941B20C2EF2A}"/>
              </a:ext>
            </a:extLst>
          </p:cNvPr>
          <p:cNvPicPr>
            <a:picLocks noChangeAspect="1"/>
          </p:cNvPicPr>
          <p:nvPr/>
        </p:nvPicPr>
        <p:blipFill>
          <a:blip r:embed="rId4" cstate="print">
            <a:extLst>
              <a:ext uri="{28A0092B-C50C-407E-A947-70E740481C1C}">
                <a14:useLocalDpi xmlns:a14="http://schemas.microsoft.com/office/drawing/2010/main" val="0"/>
              </a:ext>
            </a:extLst>
          </a:blip>
          <a:srcRect l="8411" t="9663" r="7662" b="12752"/>
          <a:stretch>
            <a:fillRect/>
          </a:stretch>
        </p:blipFill>
        <p:spPr>
          <a:xfrm>
            <a:off x="7185012" y="269574"/>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4597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4B08E9-2D60-4499-A58A-7B5A7F13E178}"/>
              </a:ext>
            </a:extLst>
          </p:cNvPr>
          <p:cNvPicPr>
            <a:picLocks noChangeAspect="1"/>
          </p:cNvPicPr>
          <p:nvPr/>
        </p:nvPicPr>
        <p:blipFill>
          <a:blip r:embed="rId2"/>
          <a:stretch>
            <a:fillRect/>
          </a:stretch>
        </p:blipFill>
        <p:spPr>
          <a:xfrm>
            <a:off x="1639420" y="225841"/>
            <a:ext cx="1856960" cy="2386009"/>
          </a:xfrm>
          <a:prstGeom prst="rect">
            <a:avLst/>
          </a:prstGeom>
        </p:spPr>
      </p:pic>
      <p:pic>
        <p:nvPicPr>
          <p:cNvPr id="6" name="Picture 5">
            <a:extLst>
              <a:ext uri="{FF2B5EF4-FFF2-40B4-BE49-F238E27FC236}">
                <a16:creationId xmlns:a16="http://schemas.microsoft.com/office/drawing/2014/main" id="{DD1CC18A-D49C-4C8B-BB70-BE25F14ED61D}"/>
              </a:ext>
            </a:extLst>
          </p:cNvPr>
          <p:cNvPicPr>
            <a:picLocks noChangeAspect="1"/>
          </p:cNvPicPr>
          <p:nvPr/>
        </p:nvPicPr>
        <p:blipFill>
          <a:blip r:embed="rId3"/>
          <a:stretch>
            <a:fillRect/>
          </a:stretch>
        </p:blipFill>
        <p:spPr>
          <a:xfrm>
            <a:off x="3634741" y="225842"/>
            <a:ext cx="1856960" cy="2331517"/>
          </a:xfrm>
          <a:prstGeom prst="rect">
            <a:avLst/>
          </a:prstGeom>
        </p:spPr>
      </p:pic>
      <p:pic>
        <p:nvPicPr>
          <p:cNvPr id="7" name="Picture 6">
            <a:extLst>
              <a:ext uri="{FF2B5EF4-FFF2-40B4-BE49-F238E27FC236}">
                <a16:creationId xmlns:a16="http://schemas.microsoft.com/office/drawing/2014/main" id="{486492B2-6D03-4E55-8341-E0F86D09E5FA}"/>
              </a:ext>
            </a:extLst>
          </p:cNvPr>
          <p:cNvPicPr>
            <a:picLocks noChangeAspect="1"/>
          </p:cNvPicPr>
          <p:nvPr/>
        </p:nvPicPr>
        <p:blipFill>
          <a:blip r:embed="rId4"/>
          <a:stretch>
            <a:fillRect/>
          </a:stretch>
        </p:blipFill>
        <p:spPr>
          <a:xfrm>
            <a:off x="5630062" y="225842"/>
            <a:ext cx="1856960" cy="2345908"/>
          </a:xfrm>
          <a:prstGeom prst="rect">
            <a:avLst/>
          </a:prstGeom>
        </p:spPr>
      </p:pic>
      <p:pic>
        <p:nvPicPr>
          <p:cNvPr id="8" name="Picture 7">
            <a:extLst>
              <a:ext uri="{FF2B5EF4-FFF2-40B4-BE49-F238E27FC236}">
                <a16:creationId xmlns:a16="http://schemas.microsoft.com/office/drawing/2014/main" id="{0ED4DC3E-6C78-4E56-9524-AFDA8BA23DFF}"/>
              </a:ext>
            </a:extLst>
          </p:cNvPr>
          <p:cNvPicPr>
            <a:picLocks noChangeAspect="1"/>
          </p:cNvPicPr>
          <p:nvPr/>
        </p:nvPicPr>
        <p:blipFill>
          <a:blip r:embed="rId5"/>
          <a:stretch>
            <a:fillRect/>
          </a:stretch>
        </p:blipFill>
        <p:spPr>
          <a:xfrm>
            <a:off x="1639420" y="2733705"/>
            <a:ext cx="1882809" cy="2279469"/>
          </a:xfrm>
          <a:prstGeom prst="rect">
            <a:avLst/>
          </a:prstGeom>
        </p:spPr>
      </p:pic>
      <p:pic>
        <p:nvPicPr>
          <p:cNvPr id="9" name="Picture 8">
            <a:extLst>
              <a:ext uri="{FF2B5EF4-FFF2-40B4-BE49-F238E27FC236}">
                <a16:creationId xmlns:a16="http://schemas.microsoft.com/office/drawing/2014/main" id="{72154FA7-D9EC-4C57-ABD9-E79B970EEA2E}"/>
              </a:ext>
            </a:extLst>
          </p:cNvPr>
          <p:cNvPicPr>
            <a:picLocks noChangeAspect="1"/>
          </p:cNvPicPr>
          <p:nvPr/>
        </p:nvPicPr>
        <p:blipFill rotWithShape="1">
          <a:blip r:embed="rId6"/>
          <a:srcRect t="2118"/>
          <a:stretch/>
        </p:blipFill>
        <p:spPr>
          <a:xfrm>
            <a:off x="3634741" y="2761284"/>
            <a:ext cx="1882809" cy="2251890"/>
          </a:xfrm>
          <a:prstGeom prst="rect">
            <a:avLst/>
          </a:prstGeom>
        </p:spPr>
      </p:pic>
      <p:pic>
        <p:nvPicPr>
          <p:cNvPr id="10" name="Picture 9">
            <a:extLst>
              <a:ext uri="{FF2B5EF4-FFF2-40B4-BE49-F238E27FC236}">
                <a16:creationId xmlns:a16="http://schemas.microsoft.com/office/drawing/2014/main" id="{C80A5876-E6F7-33AF-B9CB-D4A74C34CE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50379" y="2733705"/>
            <a:ext cx="1856959" cy="1793847"/>
          </a:xfrm>
          <a:prstGeom prst="rect">
            <a:avLst/>
          </a:prstGeom>
        </p:spPr>
      </p:pic>
      <p:pic>
        <p:nvPicPr>
          <p:cNvPr id="2" name="Picture 1">
            <a:extLst>
              <a:ext uri="{FF2B5EF4-FFF2-40B4-BE49-F238E27FC236}">
                <a16:creationId xmlns:a16="http://schemas.microsoft.com/office/drawing/2014/main" id="{D3B5DAFD-DC82-41D7-1E53-33EFA157BBD1}"/>
              </a:ext>
            </a:extLst>
          </p:cNvPr>
          <p:cNvPicPr>
            <a:picLocks noChangeAspect="1"/>
          </p:cNvPicPr>
          <p:nvPr/>
        </p:nvPicPr>
        <p:blipFill>
          <a:blip r:embed="rId8" cstate="print">
            <a:extLst>
              <a:ext uri="{28A0092B-C50C-407E-A947-70E740481C1C}">
                <a14:useLocalDpi xmlns:a14="http://schemas.microsoft.com/office/drawing/2010/main" val="0"/>
              </a:ext>
            </a:extLst>
          </a:blip>
          <a:srcRect l="8411" t="9663" r="7662" b="12752"/>
          <a:stretch>
            <a:fillRect/>
          </a:stretch>
        </p:blipFill>
        <p:spPr>
          <a:xfrm>
            <a:off x="132031" y="316638"/>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10658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9C33438-86E4-42B8-9B18-F4DC8EF613CD}"/>
              </a:ext>
            </a:extLst>
          </p:cNvPr>
          <p:cNvSpPr txBox="1"/>
          <p:nvPr/>
        </p:nvSpPr>
        <p:spPr>
          <a:xfrm>
            <a:off x="302079" y="2135778"/>
            <a:ext cx="4617720" cy="2631490"/>
          </a:xfrm>
          <a:prstGeom prst="rect">
            <a:avLst/>
          </a:prstGeom>
          <a:noFill/>
        </p:spPr>
        <p:txBody>
          <a:bodyPr wrap="square">
            <a:spAutoFit/>
          </a:bodyPr>
          <a:lstStyle/>
          <a:p>
            <a:pPr algn="l"/>
            <a:r>
              <a:rPr lang="en-US" sz="1100" b="0" i="0" dirty="0">
                <a:solidFill>
                  <a:srgbClr val="000000"/>
                </a:solidFill>
                <a:effectLst/>
                <a:latin typeface="PT Sans"/>
              </a:rPr>
              <a:t>Indoor Navigation helps people reach their desired location by </a:t>
            </a:r>
            <a:r>
              <a:rPr lang="en-US" sz="1100" b="1" i="0" dirty="0">
                <a:solidFill>
                  <a:srgbClr val="000000"/>
                </a:solidFill>
                <a:effectLst/>
                <a:latin typeface="PT Sans"/>
              </a:rPr>
              <a:t>guiding them inside buildings</a:t>
            </a:r>
            <a:r>
              <a:rPr lang="en-US" sz="1100" b="0" i="0" dirty="0">
                <a:solidFill>
                  <a:srgbClr val="000000"/>
                </a:solidFill>
                <a:effectLst/>
                <a:latin typeface="PT Sans"/>
              </a:rPr>
              <a:t>. It’s necessity increases in unfamiliar, confusing buildings and building complexes. While GPS technology is widely used and known for outdoor navigation, there are different technologies used indoors, including Bluetooth, Wi-Fi and </a:t>
            </a:r>
            <a:r>
              <a:rPr lang="en-US" sz="1100" b="0" i="0" u="none" strike="noStrike" dirty="0">
                <a:solidFill>
                  <a:srgbClr val="059B39"/>
                </a:solidFill>
                <a:effectLst/>
                <a:latin typeface="PT Sans"/>
              </a:rPr>
              <a:t>UWB</a:t>
            </a:r>
            <a:r>
              <a:rPr lang="en-US" sz="1100" b="0" i="0" dirty="0">
                <a:solidFill>
                  <a:srgbClr val="000000"/>
                </a:solidFill>
                <a:effectLst/>
                <a:latin typeface="PT Sans"/>
              </a:rPr>
              <a:t>. To make it easy to grasp and based on GPS’s popularity, these are sometimes incorrectly called “</a:t>
            </a:r>
            <a:r>
              <a:rPr lang="en-US" sz="1100" b="0" i="0" u="none" strike="noStrike" dirty="0">
                <a:solidFill>
                  <a:srgbClr val="059B39"/>
                </a:solidFill>
                <a:effectLst/>
                <a:latin typeface="PT Sans"/>
              </a:rPr>
              <a:t>Indoor GPS</a:t>
            </a:r>
            <a:r>
              <a:rPr lang="en-US" sz="1100" b="0" i="0" dirty="0">
                <a:solidFill>
                  <a:srgbClr val="000000"/>
                </a:solidFill>
                <a:effectLst/>
                <a:latin typeface="PT Sans"/>
              </a:rPr>
              <a:t>”.</a:t>
            </a:r>
            <a:br>
              <a:rPr lang="tr-TR" sz="1100" b="0" i="0" dirty="0">
                <a:solidFill>
                  <a:srgbClr val="000000"/>
                </a:solidFill>
                <a:effectLst/>
                <a:latin typeface="PT Sans"/>
              </a:rPr>
            </a:br>
            <a:endParaRPr lang="en-US" sz="1100" b="0" i="0" dirty="0">
              <a:solidFill>
                <a:srgbClr val="000000"/>
              </a:solidFill>
              <a:effectLst/>
              <a:latin typeface="PT Sans"/>
            </a:endParaRPr>
          </a:p>
          <a:p>
            <a:pPr algn="l"/>
            <a:r>
              <a:rPr lang="en-US" sz="1100" b="0" i="0" dirty="0">
                <a:solidFill>
                  <a:srgbClr val="000000"/>
                </a:solidFill>
                <a:effectLst/>
                <a:latin typeface="PT Sans"/>
              </a:rPr>
              <a:t>Contrary to GPS, these technologies work well indoors with higher precision and are even able to determine the actual floor level. Similar to GPS navigation, to provide indoor navigation, the </a:t>
            </a:r>
            <a:r>
              <a:rPr lang="en-US" sz="1100" b="0" i="0" u="none" strike="noStrike" dirty="0">
                <a:solidFill>
                  <a:srgbClr val="059B39"/>
                </a:solidFill>
                <a:effectLst/>
                <a:latin typeface="PT Sans"/>
              </a:rPr>
              <a:t>indoor positioning system</a:t>
            </a:r>
            <a:r>
              <a:rPr lang="en-US" sz="1100" b="0" i="0" dirty="0">
                <a:solidFill>
                  <a:srgbClr val="000000"/>
                </a:solidFill>
                <a:effectLst/>
                <a:latin typeface="PT Sans"/>
              </a:rPr>
              <a:t> needs to have the real-time location of the person, a mapping image and a navigation algorithm. The systems typically provide turn-by-turn navigation by displaying directions on a mobile device or they work as voice guidance provided via a wearable audio system.</a:t>
            </a:r>
          </a:p>
        </p:txBody>
      </p:sp>
      <p:grpSp>
        <p:nvGrpSpPr>
          <p:cNvPr id="16" name="Group 15">
            <a:extLst>
              <a:ext uri="{FF2B5EF4-FFF2-40B4-BE49-F238E27FC236}">
                <a16:creationId xmlns:a16="http://schemas.microsoft.com/office/drawing/2014/main" id="{F6E749C4-CD87-4A63-B349-5A2AD675687C}"/>
              </a:ext>
            </a:extLst>
          </p:cNvPr>
          <p:cNvGrpSpPr/>
          <p:nvPr/>
        </p:nvGrpSpPr>
        <p:grpSpPr>
          <a:xfrm>
            <a:off x="4885509" y="457201"/>
            <a:ext cx="4196442" cy="3357154"/>
            <a:chOff x="4866322" y="515984"/>
            <a:chExt cx="4196442" cy="3357154"/>
          </a:xfrm>
        </p:grpSpPr>
        <p:pic>
          <p:nvPicPr>
            <p:cNvPr id="57346" name="Picture 2" descr="Indoor Navigation by UWB RTLS">
              <a:extLst>
                <a:ext uri="{FF2B5EF4-FFF2-40B4-BE49-F238E27FC236}">
                  <a16:creationId xmlns:a16="http://schemas.microsoft.com/office/drawing/2014/main" id="{563DD802-550F-4AD3-AD60-431336644F5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66322" y="515984"/>
              <a:ext cx="4196442" cy="335715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4FAC5D1B-9E6A-4AB7-BF51-FEC77FFFE6C0}"/>
                </a:ext>
              </a:extLst>
            </p:cNvPr>
            <p:cNvSpPr/>
            <p:nvPr/>
          </p:nvSpPr>
          <p:spPr>
            <a:xfrm>
              <a:off x="7945890" y="3513908"/>
              <a:ext cx="1116874" cy="359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21" name="TextBox 20">
            <a:extLst>
              <a:ext uri="{FF2B5EF4-FFF2-40B4-BE49-F238E27FC236}">
                <a16:creationId xmlns:a16="http://schemas.microsoft.com/office/drawing/2014/main" id="{20B8BA54-29DA-44D2-BE57-D5115137607A}"/>
              </a:ext>
            </a:extLst>
          </p:cNvPr>
          <p:cNvSpPr txBox="1"/>
          <p:nvPr/>
        </p:nvSpPr>
        <p:spPr>
          <a:xfrm>
            <a:off x="242444" y="1659672"/>
            <a:ext cx="4572000" cy="369332"/>
          </a:xfrm>
          <a:prstGeom prst="rect">
            <a:avLst/>
          </a:prstGeom>
          <a:noFill/>
        </p:spPr>
        <p:txBody>
          <a:bodyPr wrap="square">
            <a:spAutoFit/>
          </a:bodyPr>
          <a:lstStyle/>
          <a:p>
            <a:r>
              <a:rPr lang="tr-TR" b="1" i="0" dirty="0" err="1">
                <a:solidFill>
                  <a:srgbClr val="FF6A00"/>
                </a:solidFill>
                <a:effectLst/>
                <a:latin typeface="Open Sans"/>
              </a:rPr>
              <a:t>What</a:t>
            </a:r>
            <a:r>
              <a:rPr lang="tr-TR" b="1" i="0" dirty="0">
                <a:solidFill>
                  <a:srgbClr val="FF6A00"/>
                </a:solidFill>
                <a:effectLst/>
                <a:latin typeface="Open Sans"/>
              </a:rPr>
              <a:t> Is </a:t>
            </a:r>
            <a:r>
              <a:rPr lang="tr-TR" b="1" i="0" dirty="0" err="1">
                <a:solidFill>
                  <a:srgbClr val="FF6A00"/>
                </a:solidFill>
                <a:effectLst/>
                <a:latin typeface="Open Sans"/>
              </a:rPr>
              <a:t>Indoor</a:t>
            </a:r>
            <a:r>
              <a:rPr lang="tr-TR" b="1" i="0" dirty="0">
                <a:solidFill>
                  <a:srgbClr val="FF6A00"/>
                </a:solidFill>
                <a:effectLst/>
                <a:latin typeface="Open Sans"/>
              </a:rPr>
              <a:t> </a:t>
            </a:r>
            <a:r>
              <a:rPr lang="tr-TR" b="1" i="0" dirty="0" err="1">
                <a:solidFill>
                  <a:srgbClr val="FF6A00"/>
                </a:solidFill>
                <a:effectLst/>
                <a:latin typeface="Open Sans"/>
              </a:rPr>
              <a:t>Navigation</a:t>
            </a:r>
            <a:r>
              <a:rPr lang="tr-TR" b="1" i="0" dirty="0">
                <a:solidFill>
                  <a:srgbClr val="FF6A00"/>
                </a:solidFill>
                <a:effectLst/>
                <a:latin typeface="Open Sans"/>
              </a:rPr>
              <a:t>?</a:t>
            </a:r>
            <a:endParaRPr lang="tr-TR" b="1" dirty="0">
              <a:solidFill>
                <a:srgbClr val="FF6A00"/>
              </a:solidFill>
            </a:endParaRPr>
          </a:p>
        </p:txBody>
      </p:sp>
      <p:pic>
        <p:nvPicPr>
          <p:cNvPr id="5" name="Picture 4">
            <a:extLst>
              <a:ext uri="{FF2B5EF4-FFF2-40B4-BE49-F238E27FC236}">
                <a16:creationId xmlns:a16="http://schemas.microsoft.com/office/drawing/2014/main" id="{86F23FCF-BFE5-69F8-AC85-3C1FD296E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25056744-ACAB-0AF8-119A-43F2CBFFE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9" y="212792"/>
            <a:ext cx="1474574" cy="1424458"/>
          </a:xfrm>
          <a:prstGeom prst="rect">
            <a:avLst/>
          </a:prstGeom>
        </p:spPr>
      </p:pic>
      <p:pic>
        <p:nvPicPr>
          <p:cNvPr id="2" name="Picture 1">
            <a:extLst>
              <a:ext uri="{FF2B5EF4-FFF2-40B4-BE49-F238E27FC236}">
                <a16:creationId xmlns:a16="http://schemas.microsoft.com/office/drawing/2014/main" id="{90BA2F40-43FE-7B75-2D4B-B7E51A447A73}"/>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2014619" y="666262"/>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5696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5557B3D-7098-4580-9696-F1913B9EE727}"/>
              </a:ext>
            </a:extLst>
          </p:cNvPr>
          <p:cNvGrpSpPr/>
          <p:nvPr/>
        </p:nvGrpSpPr>
        <p:grpSpPr>
          <a:xfrm>
            <a:off x="4152078" y="16093"/>
            <a:ext cx="4872264" cy="4382587"/>
            <a:chOff x="1593850" y="0"/>
            <a:chExt cx="5956300" cy="5143500"/>
          </a:xfrm>
        </p:grpSpPr>
        <p:pic>
          <p:nvPicPr>
            <p:cNvPr id="56322" name="Picture 2" descr="Indoor People Flow Analysis">
              <a:extLst>
                <a:ext uri="{FF2B5EF4-FFF2-40B4-BE49-F238E27FC236}">
                  <a16:creationId xmlns:a16="http://schemas.microsoft.com/office/drawing/2014/main" id="{2DCEADCE-C5F8-49E4-9B56-DD9BD75E524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93850" y="0"/>
              <a:ext cx="59563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C255F51-A3EB-4941-89C8-966613AA5952}"/>
                </a:ext>
              </a:extLst>
            </p:cNvPr>
            <p:cNvSpPr/>
            <p:nvPr/>
          </p:nvSpPr>
          <p:spPr>
            <a:xfrm>
              <a:off x="6040119" y="4551185"/>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rgbClr val="FC7E03"/>
                </a:solidFill>
              </a:endParaRPr>
            </a:p>
          </p:txBody>
        </p:sp>
      </p:grpSp>
      <p:sp>
        <p:nvSpPr>
          <p:cNvPr id="13" name="TextBox 12">
            <a:extLst>
              <a:ext uri="{FF2B5EF4-FFF2-40B4-BE49-F238E27FC236}">
                <a16:creationId xmlns:a16="http://schemas.microsoft.com/office/drawing/2014/main" id="{0A7DFE7F-FDF8-432F-BE8F-A6EBE90D503B}"/>
              </a:ext>
            </a:extLst>
          </p:cNvPr>
          <p:cNvSpPr txBox="1"/>
          <p:nvPr/>
        </p:nvSpPr>
        <p:spPr>
          <a:xfrm>
            <a:off x="119658" y="2978974"/>
            <a:ext cx="4572000" cy="400110"/>
          </a:xfrm>
          <a:prstGeom prst="rect">
            <a:avLst/>
          </a:prstGeom>
          <a:noFill/>
        </p:spPr>
        <p:txBody>
          <a:bodyPr wrap="square">
            <a:spAutoFit/>
          </a:bodyPr>
          <a:lstStyle/>
          <a:p>
            <a:pPr algn="l"/>
            <a:r>
              <a:rPr lang="tr-TR" sz="2000" b="1" i="0" dirty="0" err="1">
                <a:solidFill>
                  <a:srgbClr val="FF6A00"/>
                </a:solidFill>
                <a:effectLst/>
                <a:latin typeface="Open Sans"/>
              </a:rPr>
              <a:t>Indoor</a:t>
            </a:r>
            <a:r>
              <a:rPr lang="tr-TR" sz="2000" b="1" i="0" dirty="0">
                <a:solidFill>
                  <a:srgbClr val="FF6A00"/>
                </a:solidFill>
                <a:effectLst/>
                <a:latin typeface="Open Sans"/>
              </a:rPr>
              <a:t> People-</a:t>
            </a:r>
            <a:r>
              <a:rPr lang="tr-TR" sz="2000" b="1" i="0" dirty="0" err="1">
                <a:solidFill>
                  <a:srgbClr val="FF6A00"/>
                </a:solidFill>
                <a:effectLst/>
                <a:latin typeface="Open Sans"/>
              </a:rPr>
              <a:t>Flow</a:t>
            </a:r>
            <a:r>
              <a:rPr lang="tr-TR" sz="2000" b="1" i="0" dirty="0">
                <a:solidFill>
                  <a:srgbClr val="FF6A00"/>
                </a:solidFill>
                <a:effectLst/>
                <a:latin typeface="Open Sans"/>
              </a:rPr>
              <a:t> </a:t>
            </a:r>
            <a:r>
              <a:rPr lang="tr-TR" sz="2000" b="1" i="0" dirty="0" err="1">
                <a:solidFill>
                  <a:srgbClr val="FF6A00"/>
                </a:solidFill>
                <a:effectLst/>
                <a:latin typeface="Open Sans"/>
              </a:rPr>
              <a:t>Analytics</a:t>
            </a:r>
            <a:endParaRPr lang="tr-TR" sz="2000" b="1" i="0" dirty="0">
              <a:solidFill>
                <a:srgbClr val="FF6A00"/>
              </a:solidFill>
              <a:effectLst/>
              <a:latin typeface="Open Sans"/>
            </a:endParaRPr>
          </a:p>
        </p:txBody>
      </p:sp>
      <p:sp>
        <p:nvSpPr>
          <p:cNvPr id="15" name="TextBox 14">
            <a:extLst>
              <a:ext uri="{FF2B5EF4-FFF2-40B4-BE49-F238E27FC236}">
                <a16:creationId xmlns:a16="http://schemas.microsoft.com/office/drawing/2014/main" id="{6BCA8923-8B9F-4E82-9889-A0342103A94D}"/>
              </a:ext>
            </a:extLst>
          </p:cNvPr>
          <p:cNvSpPr txBox="1"/>
          <p:nvPr/>
        </p:nvSpPr>
        <p:spPr>
          <a:xfrm>
            <a:off x="119658" y="3428889"/>
            <a:ext cx="4304211" cy="1384995"/>
          </a:xfrm>
          <a:prstGeom prst="rect">
            <a:avLst/>
          </a:prstGeom>
          <a:noFill/>
        </p:spPr>
        <p:txBody>
          <a:bodyPr wrap="square">
            <a:spAutoFit/>
          </a:bodyPr>
          <a:lstStyle/>
          <a:p>
            <a:r>
              <a:rPr lang="en-US" sz="1050" b="0" i="0" dirty="0">
                <a:solidFill>
                  <a:srgbClr val="000000"/>
                </a:solidFill>
                <a:effectLst/>
                <a:latin typeface="PT Sans"/>
              </a:rPr>
              <a:t>People flow heatmaps and spaghetti diagrams show movement density and flow, helping to visualize the flow patterns and display analytics of the movements and interactions of the people and things in your physical space. They reveal the dwell-time patterns and highlight waiting times, allowing an increase of </a:t>
            </a:r>
            <a:r>
              <a:rPr lang="en-US" sz="1050" b="1" i="0" dirty="0">
                <a:solidFill>
                  <a:srgbClr val="000000"/>
                </a:solidFill>
                <a:effectLst/>
                <a:latin typeface="PT Sans"/>
              </a:rPr>
              <a:t>operational efficiency through process, space and workflow optimization</a:t>
            </a:r>
            <a:r>
              <a:rPr lang="en-US" sz="1050" b="0" i="0" dirty="0">
                <a:solidFill>
                  <a:srgbClr val="000000"/>
                </a:solidFill>
                <a:effectLst/>
                <a:latin typeface="PT Sans"/>
              </a:rPr>
              <a:t>. Knowing at which location and zone people spent their time can also be used for </a:t>
            </a:r>
            <a:r>
              <a:rPr lang="en-US" sz="1050" b="1" i="0" dirty="0">
                <a:solidFill>
                  <a:srgbClr val="000000"/>
                </a:solidFill>
                <a:effectLst/>
                <a:latin typeface="PT Sans"/>
              </a:rPr>
              <a:t>automatic workhours reconciliation</a:t>
            </a:r>
            <a:r>
              <a:rPr lang="en-US" sz="1050" b="0" i="0" dirty="0">
                <a:solidFill>
                  <a:srgbClr val="000000"/>
                </a:solidFill>
                <a:effectLst/>
                <a:latin typeface="PT Sans"/>
              </a:rPr>
              <a:t> for subcontractors.</a:t>
            </a:r>
            <a:endParaRPr lang="tr-TR" sz="1050" dirty="0"/>
          </a:p>
        </p:txBody>
      </p:sp>
      <p:pic>
        <p:nvPicPr>
          <p:cNvPr id="5" name="Picture 4">
            <a:extLst>
              <a:ext uri="{FF2B5EF4-FFF2-40B4-BE49-F238E27FC236}">
                <a16:creationId xmlns:a16="http://schemas.microsoft.com/office/drawing/2014/main" id="{FBC3D45C-8CC1-3277-6DC0-EEB1EE43F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7" name="Picture 6">
            <a:extLst>
              <a:ext uri="{FF2B5EF4-FFF2-40B4-BE49-F238E27FC236}">
                <a16:creationId xmlns:a16="http://schemas.microsoft.com/office/drawing/2014/main" id="{B9FBD6B4-CFE4-EA52-076E-D51B2D944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844" y="329616"/>
            <a:ext cx="2387659" cy="2306510"/>
          </a:xfrm>
          <a:prstGeom prst="rect">
            <a:avLst/>
          </a:prstGeom>
        </p:spPr>
      </p:pic>
      <p:pic>
        <p:nvPicPr>
          <p:cNvPr id="2" name="Picture 1">
            <a:extLst>
              <a:ext uri="{FF2B5EF4-FFF2-40B4-BE49-F238E27FC236}">
                <a16:creationId xmlns:a16="http://schemas.microsoft.com/office/drawing/2014/main" id="{17309F66-E392-0B53-DF16-9F3F4D35607D}"/>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379995" y="197138"/>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2186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9ABDF84-E700-4689-9602-7B909956DC85}"/>
              </a:ext>
            </a:extLst>
          </p:cNvPr>
          <p:cNvGrpSpPr/>
          <p:nvPr/>
        </p:nvGrpSpPr>
        <p:grpSpPr>
          <a:xfrm>
            <a:off x="3733800" y="406400"/>
            <a:ext cx="5072761" cy="4293301"/>
            <a:chOff x="3733800" y="406400"/>
            <a:chExt cx="5072761" cy="4293301"/>
          </a:xfrm>
        </p:grpSpPr>
        <p:pic>
          <p:nvPicPr>
            <p:cNvPr id="44034" name="Picture 2" descr="Quicker Mustering Time">
              <a:extLst>
                <a:ext uri="{FF2B5EF4-FFF2-40B4-BE49-F238E27FC236}">
                  <a16:creationId xmlns:a16="http://schemas.microsoft.com/office/drawing/2014/main" id="{761175F2-4C66-49E7-B1DE-AE94CBEC3D1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06400"/>
              <a:ext cx="5031428" cy="42912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4D95DC8-9C33-481C-948B-B048FD240AB7}"/>
                </a:ext>
              </a:extLst>
            </p:cNvPr>
            <p:cNvSpPr/>
            <p:nvPr/>
          </p:nvSpPr>
          <p:spPr>
            <a:xfrm>
              <a:off x="7582987" y="4330937"/>
              <a:ext cx="1223574" cy="36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8" name="Metin kutusu 7">
            <a:extLst>
              <a:ext uri="{FF2B5EF4-FFF2-40B4-BE49-F238E27FC236}">
                <a16:creationId xmlns:a16="http://schemas.microsoft.com/office/drawing/2014/main" id="{4FDC797E-DA5A-4F27-9AAA-CEED191E85DA}"/>
              </a:ext>
            </a:extLst>
          </p:cNvPr>
          <p:cNvSpPr txBox="1"/>
          <p:nvPr/>
        </p:nvSpPr>
        <p:spPr>
          <a:xfrm>
            <a:off x="207274" y="3112988"/>
            <a:ext cx="4572000" cy="400110"/>
          </a:xfrm>
          <a:prstGeom prst="rect">
            <a:avLst/>
          </a:prstGeom>
          <a:noFill/>
        </p:spPr>
        <p:txBody>
          <a:bodyPr wrap="square">
            <a:spAutoFit/>
          </a:bodyPr>
          <a:lstStyle/>
          <a:p>
            <a:pPr algn="l"/>
            <a:r>
              <a:rPr lang="tr-TR" sz="2000" b="1" i="0" dirty="0" err="1">
                <a:solidFill>
                  <a:srgbClr val="FF6A00"/>
                </a:solidFill>
                <a:effectLst/>
                <a:latin typeface="Open Sans"/>
              </a:rPr>
              <a:t>Quicker</a:t>
            </a:r>
            <a:r>
              <a:rPr lang="tr-TR" sz="2000" b="1" i="0" dirty="0">
                <a:solidFill>
                  <a:srgbClr val="FF6A00"/>
                </a:solidFill>
                <a:effectLst/>
                <a:latin typeface="Open Sans"/>
              </a:rPr>
              <a:t> </a:t>
            </a:r>
            <a:r>
              <a:rPr lang="tr-TR" sz="2000" b="1" i="0" dirty="0" err="1">
                <a:solidFill>
                  <a:srgbClr val="FF6A00"/>
                </a:solidFill>
                <a:effectLst/>
                <a:latin typeface="Open Sans"/>
              </a:rPr>
              <a:t>Mustering</a:t>
            </a:r>
            <a:r>
              <a:rPr lang="tr-TR" sz="2000" b="1" i="0" dirty="0">
                <a:solidFill>
                  <a:srgbClr val="FF6A00"/>
                </a:solidFill>
                <a:effectLst/>
                <a:latin typeface="Open Sans"/>
              </a:rPr>
              <a:t> Time</a:t>
            </a:r>
          </a:p>
        </p:txBody>
      </p:sp>
      <p:sp>
        <p:nvSpPr>
          <p:cNvPr id="12" name="TextBox 11">
            <a:extLst>
              <a:ext uri="{FF2B5EF4-FFF2-40B4-BE49-F238E27FC236}">
                <a16:creationId xmlns:a16="http://schemas.microsoft.com/office/drawing/2014/main" id="{EC9AC6C7-773E-4FC4-B002-CBA28D4741BA}"/>
              </a:ext>
            </a:extLst>
          </p:cNvPr>
          <p:cNvSpPr txBox="1"/>
          <p:nvPr/>
        </p:nvSpPr>
        <p:spPr>
          <a:xfrm>
            <a:off x="207274" y="3546991"/>
            <a:ext cx="4572000" cy="1384995"/>
          </a:xfrm>
          <a:prstGeom prst="rect">
            <a:avLst/>
          </a:prstGeom>
          <a:noFill/>
        </p:spPr>
        <p:txBody>
          <a:bodyPr wrap="square">
            <a:spAutoFit/>
          </a:bodyPr>
          <a:lstStyle/>
          <a:p>
            <a:r>
              <a:rPr lang="en-US" sz="1050" b="0" i="0" dirty="0">
                <a:solidFill>
                  <a:srgbClr val="000000"/>
                </a:solidFill>
                <a:effectLst/>
                <a:latin typeface="PT Sans"/>
              </a:rPr>
              <a:t>Even the most up-to-date paper-based mustering processes take a significant amount of time before finally securely discovering who is safe and who is still missing. The complexity of the process multiplies with the size of the facility, the number of floors within buildings and the amount of assembly (=muster) points. </a:t>
            </a:r>
            <a:r>
              <a:rPr lang="en-US" sz="1050" b="1" i="0" dirty="0">
                <a:solidFill>
                  <a:srgbClr val="000000"/>
                </a:solidFill>
                <a:effectLst/>
                <a:latin typeface="PT Sans"/>
              </a:rPr>
              <a:t>Digitalization of the mustering process</a:t>
            </a:r>
            <a:r>
              <a:rPr lang="en-US" sz="1050" b="0" i="0" dirty="0">
                <a:solidFill>
                  <a:srgbClr val="000000"/>
                </a:solidFill>
                <a:effectLst/>
                <a:latin typeface="PT Sans"/>
              </a:rPr>
              <a:t> significantly helps to decrease the time needed to complete it and brings real-time updates of those accounted for and those persons still missing, together with an instant evacuation list.</a:t>
            </a:r>
            <a:endParaRPr lang="tr-TR" sz="1050" dirty="0"/>
          </a:p>
        </p:txBody>
      </p:sp>
      <p:pic>
        <p:nvPicPr>
          <p:cNvPr id="2" name="Picture 1">
            <a:extLst>
              <a:ext uri="{FF2B5EF4-FFF2-40B4-BE49-F238E27FC236}">
                <a16:creationId xmlns:a16="http://schemas.microsoft.com/office/drawing/2014/main" id="{171DDB52-A8F9-6F26-8E83-761486961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D69C99E8-1917-68A0-981D-494A68B10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915" y="673328"/>
            <a:ext cx="2108148" cy="2036499"/>
          </a:xfrm>
          <a:prstGeom prst="rect">
            <a:avLst/>
          </a:prstGeom>
        </p:spPr>
      </p:pic>
    </p:spTree>
    <p:extLst>
      <p:ext uri="{BB962C8B-B14F-4D97-AF65-F5344CB8AC3E}">
        <p14:creationId xmlns:p14="http://schemas.microsoft.com/office/powerpoint/2010/main" val="2921896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5DD7CE-3A16-49D9-B9DD-FA729FA4155D}"/>
              </a:ext>
            </a:extLst>
          </p:cNvPr>
          <p:cNvGrpSpPr/>
          <p:nvPr/>
        </p:nvGrpSpPr>
        <p:grpSpPr>
          <a:xfrm>
            <a:off x="3379771" y="40498"/>
            <a:ext cx="5703366" cy="4799057"/>
            <a:chOff x="1593850" y="0"/>
            <a:chExt cx="5721350" cy="4940611"/>
          </a:xfrm>
        </p:grpSpPr>
        <p:pic>
          <p:nvPicPr>
            <p:cNvPr id="45058" name="Picture 2" descr="Faster Rescue Access">
              <a:extLst>
                <a:ext uri="{FF2B5EF4-FFF2-40B4-BE49-F238E27FC236}">
                  <a16:creationId xmlns:a16="http://schemas.microsoft.com/office/drawing/2014/main" id="{3D784FFD-A575-4193-8C58-8A97F965C66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93850" y="0"/>
              <a:ext cx="5721350" cy="49406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BF28F8D-C20C-4B8C-9CF7-8EE1887730B3}"/>
                </a:ext>
              </a:extLst>
            </p:cNvPr>
            <p:cNvSpPr/>
            <p:nvPr/>
          </p:nvSpPr>
          <p:spPr>
            <a:xfrm>
              <a:off x="5925773" y="4372154"/>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12" name="Metin kutusu 11">
            <a:extLst>
              <a:ext uri="{FF2B5EF4-FFF2-40B4-BE49-F238E27FC236}">
                <a16:creationId xmlns:a16="http://schemas.microsoft.com/office/drawing/2014/main" id="{784E7831-626D-44A6-B89E-1B9B89FFB5D6}"/>
              </a:ext>
            </a:extLst>
          </p:cNvPr>
          <p:cNvSpPr txBox="1"/>
          <p:nvPr/>
        </p:nvSpPr>
        <p:spPr>
          <a:xfrm>
            <a:off x="176005" y="2814026"/>
            <a:ext cx="4572000" cy="707886"/>
          </a:xfrm>
          <a:prstGeom prst="rect">
            <a:avLst/>
          </a:prstGeom>
          <a:noFill/>
        </p:spPr>
        <p:txBody>
          <a:bodyPr wrap="square">
            <a:spAutoFit/>
          </a:bodyPr>
          <a:lstStyle/>
          <a:p>
            <a:pPr algn="l"/>
            <a:r>
              <a:rPr lang="en-US" sz="2000" b="1" i="0" dirty="0">
                <a:solidFill>
                  <a:srgbClr val="FF6A00"/>
                </a:solidFill>
                <a:effectLst/>
                <a:latin typeface="Open Sans"/>
              </a:rPr>
              <a:t>Faster Rescue Access to Injured </a:t>
            </a:r>
            <a:endParaRPr lang="tr-TR" sz="2000" b="1" i="0" dirty="0">
              <a:solidFill>
                <a:srgbClr val="FF6A00"/>
              </a:solidFill>
              <a:effectLst/>
              <a:latin typeface="Open Sans"/>
            </a:endParaRPr>
          </a:p>
          <a:p>
            <a:pPr algn="l"/>
            <a:r>
              <a:rPr lang="en-US" sz="2000" b="1" i="0" dirty="0">
                <a:solidFill>
                  <a:srgbClr val="FF6A00"/>
                </a:solidFill>
                <a:effectLst/>
                <a:latin typeface="Open Sans"/>
              </a:rPr>
              <a:t>Persons and Panic Buttons</a:t>
            </a:r>
          </a:p>
        </p:txBody>
      </p:sp>
      <p:sp>
        <p:nvSpPr>
          <p:cNvPr id="14" name="TextBox 13">
            <a:extLst>
              <a:ext uri="{FF2B5EF4-FFF2-40B4-BE49-F238E27FC236}">
                <a16:creationId xmlns:a16="http://schemas.microsoft.com/office/drawing/2014/main" id="{0204AC5E-DB8B-4754-BAA1-1422E21035BE}"/>
              </a:ext>
            </a:extLst>
          </p:cNvPr>
          <p:cNvSpPr txBox="1"/>
          <p:nvPr/>
        </p:nvSpPr>
        <p:spPr>
          <a:xfrm>
            <a:off x="176005" y="3521912"/>
            <a:ext cx="4572000" cy="1446550"/>
          </a:xfrm>
          <a:prstGeom prst="rect">
            <a:avLst/>
          </a:prstGeom>
          <a:noFill/>
        </p:spPr>
        <p:txBody>
          <a:bodyPr wrap="square">
            <a:spAutoFit/>
          </a:bodyPr>
          <a:lstStyle/>
          <a:p>
            <a:r>
              <a:rPr lang="en-US" sz="1100" b="0" i="0" dirty="0">
                <a:solidFill>
                  <a:srgbClr val="000000"/>
                </a:solidFill>
                <a:effectLst/>
                <a:latin typeface="PT Sans"/>
              </a:rPr>
              <a:t>In case of emergencies such as fires, explosions or gas leaks, the exact location of affected personnel is known, dramatically </a:t>
            </a:r>
            <a:r>
              <a:rPr lang="en-US" sz="1100" b="1" i="0" dirty="0">
                <a:solidFill>
                  <a:srgbClr val="000000"/>
                </a:solidFill>
                <a:effectLst/>
                <a:latin typeface="PT Sans"/>
              </a:rPr>
              <a:t>reducing the time necessary to rescue them</a:t>
            </a:r>
            <a:r>
              <a:rPr lang="en-US" sz="1100" b="0" i="0" dirty="0">
                <a:solidFill>
                  <a:srgbClr val="000000"/>
                </a:solidFill>
                <a:effectLst/>
                <a:latin typeface="PT Sans"/>
              </a:rPr>
              <a:t>. The location tags are also equipped with a “</a:t>
            </a:r>
            <a:r>
              <a:rPr lang="en-US" sz="1100" b="1" i="0" dirty="0">
                <a:solidFill>
                  <a:srgbClr val="000000"/>
                </a:solidFill>
                <a:effectLst/>
                <a:latin typeface="PT Sans"/>
              </a:rPr>
              <a:t>panic button</a:t>
            </a:r>
            <a:r>
              <a:rPr lang="en-US" sz="1100" b="0" i="0" dirty="0">
                <a:solidFill>
                  <a:srgbClr val="000000"/>
                </a:solidFill>
                <a:effectLst/>
                <a:latin typeface="PT Sans"/>
              </a:rPr>
              <a:t>” with a “man down” feature. In case of a heart attack, incapacitation or injury, the affected person can request help immediately by pressing the panic button, sending an alert with their current position to the control room and speeding up the rescue operation.</a:t>
            </a:r>
            <a:endParaRPr lang="tr-TR" sz="1100" dirty="0"/>
          </a:p>
        </p:txBody>
      </p:sp>
      <p:pic>
        <p:nvPicPr>
          <p:cNvPr id="2" name="Picture 1">
            <a:extLst>
              <a:ext uri="{FF2B5EF4-FFF2-40B4-BE49-F238E27FC236}">
                <a16:creationId xmlns:a16="http://schemas.microsoft.com/office/drawing/2014/main" id="{ED8B2AA2-D937-67D9-1E7E-0C20E24B4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7" name="Picture 6">
            <a:extLst>
              <a:ext uri="{FF2B5EF4-FFF2-40B4-BE49-F238E27FC236}">
                <a16:creationId xmlns:a16="http://schemas.microsoft.com/office/drawing/2014/main" id="{8817EDAC-A257-F9B2-F2AD-C3D868E4A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814" y="535251"/>
            <a:ext cx="2108148" cy="2036499"/>
          </a:xfrm>
          <a:prstGeom prst="rect">
            <a:avLst/>
          </a:prstGeom>
        </p:spPr>
      </p:pic>
      <p:pic>
        <p:nvPicPr>
          <p:cNvPr id="5" name="Picture 4">
            <a:extLst>
              <a:ext uri="{FF2B5EF4-FFF2-40B4-BE49-F238E27FC236}">
                <a16:creationId xmlns:a16="http://schemas.microsoft.com/office/drawing/2014/main" id="{D805B566-6B44-6DE9-6F93-ECAC1C60EBE3}"/>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405827" y="17747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88118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13F5B71-16D3-45E9-B92E-0D45FCCAAB2B}"/>
              </a:ext>
            </a:extLst>
          </p:cNvPr>
          <p:cNvGrpSpPr/>
          <p:nvPr/>
        </p:nvGrpSpPr>
        <p:grpSpPr>
          <a:xfrm>
            <a:off x="4247653" y="1606083"/>
            <a:ext cx="4800600" cy="3470490"/>
            <a:chOff x="1323975" y="323850"/>
            <a:chExt cx="6496050" cy="4495800"/>
          </a:xfrm>
        </p:grpSpPr>
        <p:pic>
          <p:nvPicPr>
            <p:cNvPr id="51202" name="Picture 2" descr="Improving Emergency Drills">
              <a:extLst>
                <a:ext uri="{FF2B5EF4-FFF2-40B4-BE49-F238E27FC236}">
                  <a16:creationId xmlns:a16="http://schemas.microsoft.com/office/drawing/2014/main" id="{B4244D4B-26C8-4ABF-A019-D68BD4EEB9A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23975" y="323850"/>
              <a:ext cx="6496050" cy="44958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EC5BF94-8B0D-401D-B581-324A93D86852}"/>
                </a:ext>
              </a:extLst>
            </p:cNvPr>
            <p:cNvSpPr/>
            <p:nvPr/>
          </p:nvSpPr>
          <p:spPr>
            <a:xfrm>
              <a:off x="6445250" y="3962400"/>
              <a:ext cx="1174750" cy="4699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0" name="TextBox 9">
            <a:extLst>
              <a:ext uri="{FF2B5EF4-FFF2-40B4-BE49-F238E27FC236}">
                <a16:creationId xmlns:a16="http://schemas.microsoft.com/office/drawing/2014/main" id="{E030C59B-6054-49B3-A64E-DE8C6ED664AE}"/>
              </a:ext>
            </a:extLst>
          </p:cNvPr>
          <p:cNvSpPr txBox="1"/>
          <p:nvPr/>
        </p:nvSpPr>
        <p:spPr>
          <a:xfrm>
            <a:off x="184150" y="3537417"/>
            <a:ext cx="4572000" cy="1277273"/>
          </a:xfrm>
          <a:prstGeom prst="rect">
            <a:avLst/>
          </a:prstGeom>
          <a:noFill/>
        </p:spPr>
        <p:txBody>
          <a:bodyPr wrap="square">
            <a:spAutoFit/>
          </a:bodyPr>
          <a:lstStyle/>
          <a:p>
            <a:r>
              <a:rPr lang="en-US" sz="1100" b="0" i="0" dirty="0">
                <a:solidFill>
                  <a:srgbClr val="000000"/>
                </a:solidFill>
                <a:effectLst/>
                <a:latin typeface="PT Sans"/>
              </a:rPr>
              <a:t>Having real-life historical data of the movements of all people and, eventually, also key objects during emergency drills helps to verify the validity of evacuation routes, reveal blockers, both in the paths and the processes, and streamline them. Facility emergency managers can use these real-life-based insights to </a:t>
            </a:r>
            <a:r>
              <a:rPr lang="en-US" sz="1100" b="1" i="0" dirty="0">
                <a:solidFill>
                  <a:srgbClr val="000000"/>
                </a:solidFill>
                <a:effectLst/>
                <a:latin typeface="PT Sans"/>
              </a:rPr>
              <a:t>handle special emergency scenarios in the best possible way</a:t>
            </a:r>
            <a:r>
              <a:rPr lang="en-US" sz="1100" b="0" i="0" dirty="0">
                <a:solidFill>
                  <a:srgbClr val="000000"/>
                </a:solidFill>
                <a:effectLst/>
                <a:latin typeface="PT Sans"/>
              </a:rPr>
              <a:t>, maximizing the safety of all people at the facility.</a:t>
            </a:r>
            <a:endParaRPr lang="tr-TR" sz="1100" dirty="0"/>
          </a:p>
        </p:txBody>
      </p:sp>
      <p:sp>
        <p:nvSpPr>
          <p:cNvPr id="13" name="TextBox 12">
            <a:extLst>
              <a:ext uri="{FF2B5EF4-FFF2-40B4-BE49-F238E27FC236}">
                <a16:creationId xmlns:a16="http://schemas.microsoft.com/office/drawing/2014/main" id="{0A1528D0-EFA7-4FC1-AB87-C1779D382B5E}"/>
              </a:ext>
            </a:extLst>
          </p:cNvPr>
          <p:cNvSpPr txBox="1"/>
          <p:nvPr/>
        </p:nvSpPr>
        <p:spPr>
          <a:xfrm>
            <a:off x="184150" y="2749730"/>
            <a:ext cx="4594224" cy="707886"/>
          </a:xfrm>
          <a:prstGeom prst="rect">
            <a:avLst/>
          </a:prstGeom>
          <a:noFill/>
        </p:spPr>
        <p:txBody>
          <a:bodyPr wrap="square">
            <a:spAutoFit/>
          </a:bodyPr>
          <a:lstStyle/>
          <a:p>
            <a:pPr algn="l"/>
            <a:r>
              <a:rPr lang="en-US" sz="2000" b="1" i="0" dirty="0">
                <a:solidFill>
                  <a:srgbClr val="FF6A00"/>
                </a:solidFill>
                <a:effectLst/>
                <a:latin typeface="Open Sans"/>
              </a:rPr>
              <a:t>Improving Emergency Drills through Analysis</a:t>
            </a:r>
          </a:p>
        </p:txBody>
      </p:sp>
      <p:sp>
        <p:nvSpPr>
          <p:cNvPr id="2" name="TextBox 1">
            <a:extLst>
              <a:ext uri="{FF2B5EF4-FFF2-40B4-BE49-F238E27FC236}">
                <a16:creationId xmlns:a16="http://schemas.microsoft.com/office/drawing/2014/main" id="{5906A6A7-999C-48AB-9E05-E98FE4133215}"/>
              </a:ext>
            </a:extLst>
          </p:cNvPr>
          <p:cNvSpPr txBox="1"/>
          <p:nvPr/>
        </p:nvSpPr>
        <p:spPr>
          <a:xfrm>
            <a:off x="8254064" y="4834314"/>
            <a:ext cx="829073" cy="276999"/>
          </a:xfrm>
          <a:prstGeom prst="rect">
            <a:avLst/>
          </a:prstGeom>
          <a:noFill/>
        </p:spPr>
        <p:txBody>
          <a:bodyPr wrap="none" rtlCol="0">
            <a:spAutoFit/>
          </a:bodyPr>
          <a:lstStyle/>
          <a:p>
            <a:r>
              <a:rPr lang="tr-TR" sz="1200" dirty="0">
                <a:latin typeface="Century Gothic" panose="020B0502020202020204" pitchFamily="34" charset="0"/>
              </a:rPr>
              <a:t>KOD-508</a:t>
            </a:r>
          </a:p>
        </p:txBody>
      </p:sp>
      <p:pic>
        <p:nvPicPr>
          <p:cNvPr id="3" name="Picture 2">
            <a:extLst>
              <a:ext uri="{FF2B5EF4-FFF2-40B4-BE49-F238E27FC236}">
                <a16:creationId xmlns:a16="http://schemas.microsoft.com/office/drawing/2014/main" id="{2D7E70AD-24CE-AC3B-9DCF-38F8B6106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691" y="222508"/>
            <a:ext cx="2085626" cy="1863751"/>
          </a:xfrm>
          <a:prstGeom prst="rect">
            <a:avLst/>
          </a:prstGeom>
        </p:spPr>
      </p:pic>
      <p:pic>
        <p:nvPicPr>
          <p:cNvPr id="6" name="Picture 5">
            <a:extLst>
              <a:ext uri="{FF2B5EF4-FFF2-40B4-BE49-F238E27FC236}">
                <a16:creationId xmlns:a16="http://schemas.microsoft.com/office/drawing/2014/main" id="{86C2A86E-9F93-0308-E0EF-A05CFB5EF9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98" y="328810"/>
            <a:ext cx="2108148" cy="2036499"/>
          </a:xfrm>
          <a:prstGeom prst="rect">
            <a:avLst/>
          </a:prstGeom>
        </p:spPr>
      </p:pic>
      <p:pic>
        <p:nvPicPr>
          <p:cNvPr id="7" name="Picture 6">
            <a:extLst>
              <a:ext uri="{FF2B5EF4-FFF2-40B4-BE49-F238E27FC236}">
                <a16:creationId xmlns:a16="http://schemas.microsoft.com/office/drawing/2014/main" id="{319DFF1F-84D1-0245-C9C5-68E349C6BE94}"/>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182386" y="504364"/>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80795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BF1AC0F-194F-4FE3-B232-D5D7E2DEEE22}"/>
              </a:ext>
            </a:extLst>
          </p:cNvPr>
          <p:cNvGrpSpPr/>
          <p:nvPr/>
        </p:nvGrpSpPr>
        <p:grpSpPr>
          <a:xfrm>
            <a:off x="3531331" y="-24463"/>
            <a:ext cx="5524728" cy="4770820"/>
            <a:chOff x="3531331" y="82747"/>
            <a:chExt cx="5524728" cy="4770820"/>
          </a:xfrm>
        </p:grpSpPr>
        <p:pic>
          <p:nvPicPr>
            <p:cNvPr id="46082" name="Picture 2" descr="Geofencing and Decreasing Restricted Area">
              <a:extLst>
                <a:ext uri="{FF2B5EF4-FFF2-40B4-BE49-F238E27FC236}">
                  <a16:creationId xmlns:a16="http://schemas.microsoft.com/office/drawing/2014/main" id="{C9E6FD50-B096-44B3-8B63-75D34A281EA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31331" y="82747"/>
              <a:ext cx="5524728" cy="47708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E2558EA-22A2-4864-9E97-9650A6627720}"/>
                </a:ext>
              </a:extLst>
            </p:cNvPr>
            <p:cNvSpPr/>
            <p:nvPr/>
          </p:nvSpPr>
          <p:spPr>
            <a:xfrm>
              <a:off x="7653792" y="4269391"/>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10" name="Metin kutusu 9">
            <a:extLst>
              <a:ext uri="{FF2B5EF4-FFF2-40B4-BE49-F238E27FC236}">
                <a16:creationId xmlns:a16="http://schemas.microsoft.com/office/drawing/2014/main" id="{75EBFE9B-0C27-4566-AA9D-28A187CB76CB}"/>
              </a:ext>
            </a:extLst>
          </p:cNvPr>
          <p:cNvSpPr txBox="1"/>
          <p:nvPr/>
        </p:nvSpPr>
        <p:spPr>
          <a:xfrm>
            <a:off x="209322" y="2717753"/>
            <a:ext cx="4572000" cy="707886"/>
          </a:xfrm>
          <a:prstGeom prst="rect">
            <a:avLst/>
          </a:prstGeom>
          <a:noFill/>
        </p:spPr>
        <p:txBody>
          <a:bodyPr wrap="square">
            <a:spAutoFit/>
          </a:bodyPr>
          <a:lstStyle/>
          <a:p>
            <a:pPr algn="l"/>
            <a:r>
              <a:rPr lang="en-US" sz="2000" b="1" i="0" dirty="0">
                <a:solidFill>
                  <a:srgbClr val="FF6A00"/>
                </a:solidFill>
                <a:effectLst/>
                <a:latin typeface="Open Sans"/>
              </a:rPr>
              <a:t>Geofencing and Decreasing </a:t>
            </a:r>
            <a:endParaRPr lang="tr-TR" sz="2000" b="1" i="0" dirty="0">
              <a:solidFill>
                <a:srgbClr val="FF6A00"/>
              </a:solidFill>
              <a:effectLst/>
              <a:latin typeface="Open Sans"/>
            </a:endParaRPr>
          </a:p>
          <a:p>
            <a:pPr algn="l"/>
            <a:r>
              <a:rPr lang="en-US" sz="2000" b="1" i="0" dirty="0">
                <a:solidFill>
                  <a:srgbClr val="FF6A00"/>
                </a:solidFill>
                <a:effectLst/>
                <a:latin typeface="Open Sans"/>
              </a:rPr>
              <a:t>Restricted Area Movements</a:t>
            </a:r>
          </a:p>
        </p:txBody>
      </p:sp>
      <p:sp>
        <p:nvSpPr>
          <p:cNvPr id="11" name="TextBox 10">
            <a:extLst>
              <a:ext uri="{FF2B5EF4-FFF2-40B4-BE49-F238E27FC236}">
                <a16:creationId xmlns:a16="http://schemas.microsoft.com/office/drawing/2014/main" id="{B70BEC50-C041-4B6E-8824-41B2525D73B9}"/>
              </a:ext>
            </a:extLst>
          </p:cNvPr>
          <p:cNvSpPr txBox="1"/>
          <p:nvPr/>
        </p:nvSpPr>
        <p:spPr>
          <a:xfrm>
            <a:off x="209322" y="3407017"/>
            <a:ext cx="4572000" cy="1446550"/>
          </a:xfrm>
          <a:prstGeom prst="rect">
            <a:avLst/>
          </a:prstGeom>
          <a:noFill/>
        </p:spPr>
        <p:txBody>
          <a:bodyPr wrap="square">
            <a:spAutoFit/>
          </a:bodyPr>
          <a:lstStyle/>
          <a:p>
            <a:r>
              <a:rPr lang="tr-TR" sz="1100" b="0" i="0" dirty="0" err="1">
                <a:solidFill>
                  <a:srgbClr val="000000"/>
                </a:solidFill>
                <a:effectLst/>
                <a:latin typeface="PT Sans"/>
              </a:rPr>
              <a:t>Navio</a:t>
            </a:r>
            <a:r>
              <a:rPr lang="tr-TR" sz="1100" b="0" i="0" dirty="0">
                <a:solidFill>
                  <a:srgbClr val="000000"/>
                </a:solidFill>
                <a:effectLst/>
                <a:latin typeface="PT Sans"/>
              </a:rPr>
              <a:t> </a:t>
            </a:r>
            <a:r>
              <a:rPr lang="tr-TR" sz="1100" b="0" i="0" dirty="0" err="1">
                <a:solidFill>
                  <a:srgbClr val="000000"/>
                </a:solidFill>
                <a:effectLst/>
                <a:latin typeface="PT Sans"/>
              </a:rPr>
              <a:t>Vision</a:t>
            </a:r>
            <a:r>
              <a:rPr lang="en-US" sz="1100" b="0" i="0" dirty="0">
                <a:solidFill>
                  <a:srgbClr val="000000"/>
                </a:solidFill>
                <a:effectLst/>
                <a:latin typeface="PT Sans"/>
              </a:rPr>
              <a:t> RTLS’s </a:t>
            </a:r>
            <a:r>
              <a:rPr lang="en-US" sz="1100" b="0" i="0" u="none" strike="noStrike" dirty="0">
                <a:solidFill>
                  <a:srgbClr val="059B39"/>
                </a:solidFill>
                <a:effectLst/>
                <a:latin typeface="PT Sans"/>
                <a:hlinkClick r:id="rId3"/>
              </a:rPr>
              <a:t>geofencing feature</a:t>
            </a:r>
            <a:r>
              <a:rPr lang="en-US" sz="1100" b="0" i="0" dirty="0">
                <a:solidFill>
                  <a:srgbClr val="000000"/>
                </a:solidFill>
                <a:effectLst/>
                <a:latin typeface="PT Sans"/>
              </a:rPr>
              <a:t> allows you to set any number of virtual zones, representing geographic boundaries, and enable the automatic triggering of a response when a tracked tag enters or leaves an area. For example, when a person enters a warning zone, the IO link enabled light tower can signalize a possible danger and also alert the facility manager about the violation. If the person continues into the dangerous zone, the machine that represents a risk to the person’s health can be </a:t>
            </a:r>
            <a:r>
              <a:rPr lang="en-US" sz="1100" b="1" i="0" dirty="0">
                <a:solidFill>
                  <a:srgbClr val="000000"/>
                </a:solidFill>
                <a:effectLst/>
                <a:latin typeface="PT Sans"/>
              </a:rPr>
              <a:t>automatically stopped</a:t>
            </a:r>
            <a:r>
              <a:rPr lang="en-US" sz="1100" b="0" i="0" dirty="0">
                <a:solidFill>
                  <a:srgbClr val="000000"/>
                </a:solidFill>
                <a:effectLst/>
                <a:latin typeface="PT Sans"/>
              </a:rPr>
              <a:t>, preventing any threat of injury.</a:t>
            </a:r>
            <a:endParaRPr lang="tr-TR" sz="1100" dirty="0"/>
          </a:p>
        </p:txBody>
      </p:sp>
      <p:pic>
        <p:nvPicPr>
          <p:cNvPr id="2" name="Picture 1">
            <a:extLst>
              <a:ext uri="{FF2B5EF4-FFF2-40B4-BE49-F238E27FC236}">
                <a16:creationId xmlns:a16="http://schemas.microsoft.com/office/drawing/2014/main" id="{F101BAD4-D45B-CEB9-9F9A-769CF82C16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56F1CF28-B533-956F-9410-6D3915151C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590" y="389248"/>
            <a:ext cx="2108148" cy="2036499"/>
          </a:xfrm>
          <a:prstGeom prst="rect">
            <a:avLst/>
          </a:prstGeom>
        </p:spPr>
      </p:pic>
      <p:pic>
        <p:nvPicPr>
          <p:cNvPr id="3" name="Picture 2">
            <a:extLst>
              <a:ext uri="{FF2B5EF4-FFF2-40B4-BE49-F238E27FC236}">
                <a16:creationId xmlns:a16="http://schemas.microsoft.com/office/drawing/2014/main" id="{D2BBDB01-4052-8261-C204-5575D4481563}"/>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265696" y="22825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42009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a:extLst>
              <a:ext uri="{FF2B5EF4-FFF2-40B4-BE49-F238E27FC236}">
                <a16:creationId xmlns:a16="http://schemas.microsoft.com/office/drawing/2014/main" id="{5F4BC92F-DFE6-48CB-B0FC-113E81FCF71E}"/>
              </a:ext>
            </a:extLst>
          </p:cNvPr>
          <p:cNvSpPr txBox="1"/>
          <p:nvPr/>
        </p:nvSpPr>
        <p:spPr>
          <a:xfrm>
            <a:off x="194650" y="2735005"/>
            <a:ext cx="4572000" cy="707886"/>
          </a:xfrm>
          <a:prstGeom prst="rect">
            <a:avLst/>
          </a:prstGeom>
          <a:noFill/>
        </p:spPr>
        <p:txBody>
          <a:bodyPr wrap="square">
            <a:spAutoFit/>
          </a:bodyPr>
          <a:lstStyle/>
          <a:p>
            <a:pPr algn="l"/>
            <a:r>
              <a:rPr lang="en-US" sz="2000" b="1" i="0" dirty="0">
                <a:solidFill>
                  <a:srgbClr val="FF6A00"/>
                </a:solidFill>
                <a:effectLst/>
                <a:latin typeface="Open Sans"/>
              </a:rPr>
              <a:t>Increasing Safety by Creating a People-Aware Environment</a:t>
            </a:r>
          </a:p>
        </p:txBody>
      </p:sp>
      <p:grpSp>
        <p:nvGrpSpPr>
          <p:cNvPr id="3" name="Group 2">
            <a:extLst>
              <a:ext uri="{FF2B5EF4-FFF2-40B4-BE49-F238E27FC236}">
                <a16:creationId xmlns:a16="http://schemas.microsoft.com/office/drawing/2014/main" id="{D757F7C0-81C1-4864-90C0-D797CD8474D6}"/>
              </a:ext>
            </a:extLst>
          </p:cNvPr>
          <p:cNvGrpSpPr/>
          <p:nvPr/>
        </p:nvGrpSpPr>
        <p:grpSpPr>
          <a:xfrm>
            <a:off x="4188480" y="665389"/>
            <a:ext cx="4648055" cy="4305187"/>
            <a:chOff x="1777222" y="375189"/>
            <a:chExt cx="5264150" cy="4545801"/>
          </a:xfrm>
        </p:grpSpPr>
        <p:pic>
          <p:nvPicPr>
            <p:cNvPr id="47106" name="Picture 2" descr="People-Aware Environment">
              <a:extLst>
                <a:ext uri="{FF2B5EF4-FFF2-40B4-BE49-F238E27FC236}">
                  <a16:creationId xmlns:a16="http://schemas.microsoft.com/office/drawing/2014/main" id="{5B9EB978-6A60-4047-85F0-A11DF85C366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77222" y="375189"/>
              <a:ext cx="5264150" cy="45458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E53407A9-820B-4CED-854C-B0E3BC1693EB}"/>
                </a:ext>
              </a:extLst>
            </p:cNvPr>
            <p:cNvSpPr/>
            <p:nvPr/>
          </p:nvSpPr>
          <p:spPr>
            <a:xfrm>
              <a:off x="5745972" y="4460805"/>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13" name="TextBox 12">
            <a:extLst>
              <a:ext uri="{FF2B5EF4-FFF2-40B4-BE49-F238E27FC236}">
                <a16:creationId xmlns:a16="http://schemas.microsoft.com/office/drawing/2014/main" id="{53A4532A-1648-432E-BA07-BE315A2C3BAC}"/>
              </a:ext>
            </a:extLst>
          </p:cNvPr>
          <p:cNvSpPr txBox="1"/>
          <p:nvPr/>
        </p:nvSpPr>
        <p:spPr>
          <a:xfrm>
            <a:off x="194650" y="3442891"/>
            <a:ext cx="4572000" cy="1446550"/>
          </a:xfrm>
          <a:prstGeom prst="rect">
            <a:avLst/>
          </a:prstGeom>
          <a:noFill/>
        </p:spPr>
        <p:txBody>
          <a:bodyPr wrap="square">
            <a:spAutoFit/>
          </a:bodyPr>
          <a:lstStyle/>
          <a:p>
            <a:r>
              <a:rPr lang="en-US" sz="1100" b="0" i="0" dirty="0">
                <a:solidFill>
                  <a:srgbClr val="000000"/>
                </a:solidFill>
                <a:effectLst/>
                <a:latin typeface="PT Sans"/>
              </a:rPr>
              <a:t>Certain safety use cases combine people tracking with tracking moving objects, such as </a:t>
            </a:r>
            <a:r>
              <a:rPr lang="en-US" sz="1100" b="0" i="0" u="none" strike="noStrike" dirty="0">
                <a:solidFill>
                  <a:srgbClr val="059B39"/>
                </a:solidFill>
                <a:effectLst/>
                <a:latin typeface="PT Sans"/>
                <a:hlinkClick r:id="rId3"/>
              </a:rPr>
              <a:t>tracking forklifts</a:t>
            </a:r>
            <a:r>
              <a:rPr lang="en-US" sz="1100" b="0" i="0" dirty="0">
                <a:solidFill>
                  <a:srgbClr val="000000"/>
                </a:solidFill>
                <a:effectLst/>
                <a:latin typeface="PT Sans"/>
              </a:rPr>
              <a:t>, to prevent injuries. At unloading areas, forklifts are busy with their operations and at any time, anyone, such as the truck driver who just came with new cargo, can suddenly appear in the proximity of the forklift. By tracking both the forklift and the truck driver, the system can </a:t>
            </a:r>
            <a:r>
              <a:rPr lang="en-US" sz="1100" b="1" i="0" dirty="0">
                <a:solidFill>
                  <a:srgbClr val="000000"/>
                </a:solidFill>
                <a:effectLst/>
                <a:latin typeface="PT Sans"/>
              </a:rPr>
              <a:t>automatically alert the forklift operator</a:t>
            </a:r>
            <a:r>
              <a:rPr lang="en-US" sz="1100" b="0" i="0" dirty="0">
                <a:solidFill>
                  <a:srgbClr val="000000"/>
                </a:solidFill>
                <a:effectLst/>
                <a:latin typeface="PT Sans"/>
              </a:rPr>
              <a:t> on their screen that a person (the truck driver) has suddenly entered their operational zone to prevent a fatal injury.</a:t>
            </a:r>
            <a:endParaRPr lang="tr-TR" sz="1100" dirty="0"/>
          </a:p>
        </p:txBody>
      </p:sp>
      <p:pic>
        <p:nvPicPr>
          <p:cNvPr id="2" name="Picture 1">
            <a:extLst>
              <a:ext uri="{FF2B5EF4-FFF2-40B4-BE49-F238E27FC236}">
                <a16:creationId xmlns:a16="http://schemas.microsoft.com/office/drawing/2014/main" id="{392ACD41-FD3A-4BC9-FF6F-38EA92F0BA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8" name="Picture 7">
            <a:extLst>
              <a:ext uri="{FF2B5EF4-FFF2-40B4-BE49-F238E27FC236}">
                <a16:creationId xmlns:a16="http://schemas.microsoft.com/office/drawing/2014/main" id="{A9137AED-021B-C590-7987-CFAA8AAC95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124" y="371996"/>
            <a:ext cx="2108148" cy="2036499"/>
          </a:xfrm>
          <a:prstGeom prst="rect">
            <a:avLst/>
          </a:prstGeom>
        </p:spPr>
      </p:pic>
      <p:pic>
        <p:nvPicPr>
          <p:cNvPr id="4" name="Picture 3">
            <a:extLst>
              <a:ext uri="{FF2B5EF4-FFF2-40B4-BE49-F238E27FC236}">
                <a16:creationId xmlns:a16="http://schemas.microsoft.com/office/drawing/2014/main" id="{9D554814-7C20-6A3E-9D90-7CB5B0168747}"/>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181917" y="234386"/>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99066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1051A19-50E3-444D-BC0C-8843593D8F80}"/>
              </a:ext>
            </a:extLst>
          </p:cNvPr>
          <p:cNvSpPr txBox="1"/>
          <p:nvPr/>
        </p:nvSpPr>
        <p:spPr>
          <a:xfrm>
            <a:off x="238873" y="3417344"/>
            <a:ext cx="3712084" cy="1615827"/>
          </a:xfrm>
          <a:prstGeom prst="rect">
            <a:avLst/>
          </a:prstGeom>
          <a:noFill/>
        </p:spPr>
        <p:txBody>
          <a:bodyPr wrap="square">
            <a:spAutoFit/>
          </a:bodyPr>
          <a:lstStyle/>
          <a:p>
            <a:pPr algn="l"/>
            <a:r>
              <a:rPr lang="en-US" sz="1100" b="0" i="0" dirty="0">
                <a:solidFill>
                  <a:srgbClr val="000000"/>
                </a:solidFill>
                <a:effectLst/>
                <a:latin typeface="PT Sans"/>
              </a:rPr>
              <a:t>The tracking badge or tag worn by a person can feature additional sensors such as a radiation dosimeter, thermometer or carbon dioxide (CO</a:t>
            </a:r>
            <a:r>
              <a:rPr lang="en-US" sz="1100" b="0" i="0" baseline="-25000" dirty="0">
                <a:solidFill>
                  <a:srgbClr val="000000"/>
                </a:solidFill>
                <a:effectLst/>
                <a:latin typeface="PT Sans"/>
              </a:rPr>
              <a:t>2</a:t>
            </a:r>
            <a:r>
              <a:rPr lang="en-US" sz="1100" b="0" i="0" dirty="0">
                <a:solidFill>
                  <a:srgbClr val="000000"/>
                </a:solidFill>
                <a:effectLst/>
                <a:latin typeface="PT Sans"/>
              </a:rPr>
              <a:t>) concentration sensor. This then can </a:t>
            </a:r>
            <a:r>
              <a:rPr lang="en-US" sz="1100" b="1" i="0" dirty="0">
                <a:solidFill>
                  <a:srgbClr val="000000"/>
                </a:solidFill>
                <a:effectLst/>
                <a:latin typeface="PT Sans"/>
              </a:rPr>
              <a:t>inform the person immediately</a:t>
            </a:r>
            <a:r>
              <a:rPr lang="en-US" sz="1100" b="0" i="0" dirty="0">
                <a:solidFill>
                  <a:srgbClr val="000000"/>
                </a:solidFill>
                <a:effectLst/>
                <a:latin typeface="PT Sans"/>
              </a:rPr>
              <a:t> if they are being exposed to unhealthy or even risky levels of radiation, concentrations of CO</a:t>
            </a:r>
            <a:r>
              <a:rPr lang="en-US" sz="1100" b="0" i="0" baseline="-25000" dirty="0">
                <a:solidFill>
                  <a:srgbClr val="000000"/>
                </a:solidFill>
                <a:effectLst/>
                <a:latin typeface="PT Sans"/>
              </a:rPr>
              <a:t>2</a:t>
            </a:r>
            <a:r>
              <a:rPr lang="en-US" sz="1100" b="0" i="0" dirty="0">
                <a:solidFill>
                  <a:srgbClr val="000000"/>
                </a:solidFill>
                <a:effectLst/>
                <a:latin typeface="PT Sans"/>
              </a:rPr>
              <a:t> or a high temperature for an impermissible period. The information can then be shown on displays within the facility or sent to the person’s mobile device.</a:t>
            </a:r>
            <a:endParaRPr lang="en-US" sz="1100" b="0" i="0" dirty="0">
              <a:solidFill>
                <a:srgbClr val="000000"/>
              </a:solidFill>
              <a:effectLst/>
              <a:latin typeface="Open Sans"/>
            </a:endParaRPr>
          </a:p>
        </p:txBody>
      </p:sp>
      <p:sp>
        <p:nvSpPr>
          <p:cNvPr id="17" name="TextBox 16">
            <a:extLst>
              <a:ext uri="{FF2B5EF4-FFF2-40B4-BE49-F238E27FC236}">
                <a16:creationId xmlns:a16="http://schemas.microsoft.com/office/drawing/2014/main" id="{407E1006-F5F8-422D-9789-3C4CB258CE70}"/>
              </a:ext>
            </a:extLst>
          </p:cNvPr>
          <p:cNvSpPr txBox="1"/>
          <p:nvPr/>
        </p:nvSpPr>
        <p:spPr>
          <a:xfrm>
            <a:off x="238873" y="2643821"/>
            <a:ext cx="4804296" cy="707886"/>
          </a:xfrm>
          <a:prstGeom prst="rect">
            <a:avLst/>
          </a:prstGeom>
          <a:noFill/>
        </p:spPr>
        <p:txBody>
          <a:bodyPr wrap="square">
            <a:spAutoFit/>
          </a:bodyPr>
          <a:lstStyle/>
          <a:p>
            <a:pPr algn="l"/>
            <a:r>
              <a:rPr lang="en-US" sz="2000" b="1" i="0" dirty="0">
                <a:solidFill>
                  <a:srgbClr val="FF6A00"/>
                </a:solidFill>
                <a:effectLst/>
                <a:latin typeface="Open Sans"/>
              </a:rPr>
              <a:t>Safety and Health Sensors Additional to RTLS</a:t>
            </a:r>
          </a:p>
        </p:txBody>
      </p:sp>
      <p:grpSp>
        <p:nvGrpSpPr>
          <p:cNvPr id="26" name="Group 25">
            <a:extLst>
              <a:ext uri="{FF2B5EF4-FFF2-40B4-BE49-F238E27FC236}">
                <a16:creationId xmlns:a16="http://schemas.microsoft.com/office/drawing/2014/main" id="{15B56AA5-C2C5-4A43-BC93-B014DA269493}"/>
              </a:ext>
            </a:extLst>
          </p:cNvPr>
          <p:cNvGrpSpPr/>
          <p:nvPr/>
        </p:nvGrpSpPr>
        <p:grpSpPr>
          <a:xfrm>
            <a:off x="3732587" y="239574"/>
            <a:ext cx="5339678" cy="4624201"/>
            <a:chOff x="4068523" y="279400"/>
            <a:chExt cx="4957911" cy="4281352"/>
          </a:xfrm>
        </p:grpSpPr>
        <p:pic>
          <p:nvPicPr>
            <p:cNvPr id="52228" name="Picture 4" descr="Safety and Health Sensors">
              <a:extLst>
                <a:ext uri="{FF2B5EF4-FFF2-40B4-BE49-F238E27FC236}">
                  <a16:creationId xmlns:a16="http://schemas.microsoft.com/office/drawing/2014/main" id="{DC150467-08E3-4305-BBC4-03EA1025583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68523" y="279400"/>
              <a:ext cx="4957911" cy="428135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90314FF6-ED38-4FD6-B903-3C47301A053C}"/>
                </a:ext>
              </a:extLst>
            </p:cNvPr>
            <p:cNvSpPr/>
            <p:nvPr/>
          </p:nvSpPr>
          <p:spPr>
            <a:xfrm>
              <a:off x="7625768" y="4030060"/>
              <a:ext cx="1279359" cy="390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pic>
        <p:nvPicPr>
          <p:cNvPr id="2" name="Picture 1">
            <a:extLst>
              <a:ext uri="{FF2B5EF4-FFF2-40B4-BE49-F238E27FC236}">
                <a16:creationId xmlns:a16="http://schemas.microsoft.com/office/drawing/2014/main" id="{33CDF26C-0729-1FCB-53F3-87D2FAEFA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5" name="Picture 4">
            <a:extLst>
              <a:ext uri="{FF2B5EF4-FFF2-40B4-BE49-F238E27FC236}">
                <a16:creationId xmlns:a16="http://schemas.microsoft.com/office/drawing/2014/main" id="{5E5CCDB4-1170-5E37-85A2-4EDB89D9C7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124" y="371996"/>
            <a:ext cx="2108148" cy="2036499"/>
          </a:xfrm>
          <a:prstGeom prst="rect">
            <a:avLst/>
          </a:prstGeom>
        </p:spPr>
      </p:pic>
      <p:pic>
        <p:nvPicPr>
          <p:cNvPr id="3" name="Picture 2">
            <a:extLst>
              <a:ext uri="{FF2B5EF4-FFF2-40B4-BE49-F238E27FC236}">
                <a16:creationId xmlns:a16="http://schemas.microsoft.com/office/drawing/2014/main" id="{07B56AEF-54FD-5DCF-4979-90995C525884}"/>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252249" y="239574"/>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61073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B61C9C-9C6B-4E93-9A7A-137D743A6D2A}"/>
              </a:ext>
            </a:extLst>
          </p:cNvPr>
          <p:cNvSpPr/>
          <p:nvPr/>
        </p:nvSpPr>
        <p:spPr>
          <a:xfrm>
            <a:off x="6000930" y="4309523"/>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nvGrpSpPr>
          <p:cNvPr id="8" name="Group 7">
            <a:extLst>
              <a:ext uri="{FF2B5EF4-FFF2-40B4-BE49-F238E27FC236}">
                <a16:creationId xmlns:a16="http://schemas.microsoft.com/office/drawing/2014/main" id="{339A18E9-0D3B-41E5-99FA-6A1A25A5D6C7}"/>
              </a:ext>
            </a:extLst>
          </p:cNvPr>
          <p:cNvGrpSpPr/>
          <p:nvPr/>
        </p:nvGrpSpPr>
        <p:grpSpPr>
          <a:xfrm>
            <a:off x="3975598" y="202757"/>
            <a:ext cx="5074724" cy="4256859"/>
            <a:chOff x="4062549" y="305432"/>
            <a:chExt cx="4861969" cy="4199621"/>
          </a:xfrm>
        </p:grpSpPr>
        <p:pic>
          <p:nvPicPr>
            <p:cNvPr id="53250" name="Picture 2" descr="Smart Quarantine Using Sewio RTLS">
              <a:extLst>
                <a:ext uri="{FF2B5EF4-FFF2-40B4-BE49-F238E27FC236}">
                  <a16:creationId xmlns:a16="http://schemas.microsoft.com/office/drawing/2014/main" id="{5A2BDBB9-3FCF-4608-954B-50B788FB4A7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62549" y="305432"/>
              <a:ext cx="4861969" cy="419962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C9D9E9E-2255-48E7-979E-C31BE253EB86}"/>
                </a:ext>
              </a:extLst>
            </p:cNvPr>
            <p:cNvSpPr/>
            <p:nvPr/>
          </p:nvSpPr>
          <p:spPr>
            <a:xfrm>
              <a:off x="7551056" y="3912602"/>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13" name="TextBox 12">
            <a:extLst>
              <a:ext uri="{FF2B5EF4-FFF2-40B4-BE49-F238E27FC236}">
                <a16:creationId xmlns:a16="http://schemas.microsoft.com/office/drawing/2014/main" id="{10B8452F-8DFF-4C8B-BF64-512B86F3A3BA}"/>
              </a:ext>
            </a:extLst>
          </p:cNvPr>
          <p:cNvSpPr txBox="1"/>
          <p:nvPr/>
        </p:nvSpPr>
        <p:spPr>
          <a:xfrm>
            <a:off x="292408" y="3422031"/>
            <a:ext cx="3729627" cy="1631216"/>
          </a:xfrm>
          <a:prstGeom prst="rect">
            <a:avLst/>
          </a:prstGeom>
          <a:noFill/>
        </p:spPr>
        <p:txBody>
          <a:bodyPr wrap="square">
            <a:spAutoFit/>
          </a:bodyPr>
          <a:lstStyle/>
          <a:p>
            <a:pPr algn="l"/>
            <a:r>
              <a:rPr lang="en-US" sz="1000" b="0" i="0" dirty="0">
                <a:solidFill>
                  <a:srgbClr val="000000"/>
                </a:solidFill>
                <a:effectLst/>
                <a:latin typeface="PT Sans"/>
              </a:rPr>
              <a:t>Respiratory infections, such as flu or coronaviruses, including Covid-19, are a serious health risk and their transmission across the workplace is even easier in a closed indoor facility. Using UWB RTLS, companies track team members on their premises to help </a:t>
            </a:r>
            <a:r>
              <a:rPr lang="en-US" sz="1000" b="1" i="0" dirty="0">
                <a:solidFill>
                  <a:srgbClr val="000000"/>
                </a:solidFill>
                <a:effectLst/>
                <a:latin typeface="PT Sans"/>
              </a:rPr>
              <a:t>prevent the spread of infection</a:t>
            </a:r>
            <a:r>
              <a:rPr lang="en-US" sz="1000" b="0" i="0" dirty="0">
                <a:solidFill>
                  <a:srgbClr val="000000"/>
                </a:solidFill>
                <a:effectLst/>
                <a:latin typeface="PT Sans"/>
              </a:rPr>
              <a:t> by monitoring, with one click, anybody who has come into contact with a newly identified infected person. Those exposed staff members are tested and receive the treatment they need as quickly as possible. This “smarter”, faster and selective quarantining helps to </a:t>
            </a:r>
            <a:r>
              <a:rPr lang="en-US" sz="1000" b="1" i="0" dirty="0">
                <a:solidFill>
                  <a:srgbClr val="000000"/>
                </a:solidFill>
                <a:effectLst/>
                <a:latin typeface="PT Sans"/>
              </a:rPr>
              <a:t>save lives and keep mission-critical operations running at all times</a:t>
            </a:r>
            <a:r>
              <a:rPr lang="en-US" sz="1000" b="0" i="0" dirty="0">
                <a:solidFill>
                  <a:srgbClr val="000000"/>
                </a:solidFill>
                <a:effectLst/>
                <a:latin typeface="PT Sans"/>
              </a:rPr>
              <a:t>.</a:t>
            </a:r>
            <a:endParaRPr lang="en-US" sz="1000" b="0" i="0" dirty="0">
              <a:solidFill>
                <a:srgbClr val="000000"/>
              </a:solidFill>
              <a:effectLst/>
              <a:latin typeface="Open Sans"/>
            </a:endParaRPr>
          </a:p>
        </p:txBody>
      </p:sp>
      <p:sp>
        <p:nvSpPr>
          <p:cNvPr id="15" name="TextBox 14">
            <a:extLst>
              <a:ext uri="{FF2B5EF4-FFF2-40B4-BE49-F238E27FC236}">
                <a16:creationId xmlns:a16="http://schemas.microsoft.com/office/drawing/2014/main" id="{7A2170E2-5F66-4978-87C4-9C8F40C2699B}"/>
              </a:ext>
            </a:extLst>
          </p:cNvPr>
          <p:cNvSpPr txBox="1"/>
          <p:nvPr/>
        </p:nvSpPr>
        <p:spPr>
          <a:xfrm>
            <a:off x="292408" y="2696920"/>
            <a:ext cx="5074723" cy="707886"/>
          </a:xfrm>
          <a:prstGeom prst="rect">
            <a:avLst/>
          </a:prstGeom>
          <a:noFill/>
        </p:spPr>
        <p:txBody>
          <a:bodyPr wrap="square">
            <a:spAutoFit/>
          </a:bodyPr>
          <a:lstStyle/>
          <a:p>
            <a:pPr algn="l"/>
            <a:r>
              <a:rPr lang="en-US" sz="2000" b="1" i="0" dirty="0">
                <a:solidFill>
                  <a:srgbClr val="FF6A00"/>
                </a:solidFill>
                <a:effectLst/>
                <a:latin typeface="Open Sans"/>
              </a:rPr>
              <a:t>Indoor Smart Quarantining Solution </a:t>
            </a:r>
            <a:endParaRPr lang="tr-TR" sz="2000" b="1" i="0" dirty="0">
              <a:solidFill>
                <a:srgbClr val="FF6A00"/>
              </a:solidFill>
              <a:effectLst/>
              <a:latin typeface="Open Sans"/>
            </a:endParaRPr>
          </a:p>
          <a:p>
            <a:pPr algn="l"/>
            <a:r>
              <a:rPr lang="en-US" sz="2000" b="1" i="0" dirty="0">
                <a:solidFill>
                  <a:srgbClr val="FF6A00"/>
                </a:solidFill>
                <a:effectLst/>
                <a:latin typeface="Open Sans"/>
              </a:rPr>
              <a:t>to Limit Infection</a:t>
            </a:r>
          </a:p>
        </p:txBody>
      </p:sp>
      <p:pic>
        <p:nvPicPr>
          <p:cNvPr id="3" name="Picture 2">
            <a:extLst>
              <a:ext uri="{FF2B5EF4-FFF2-40B4-BE49-F238E27FC236}">
                <a16:creationId xmlns:a16="http://schemas.microsoft.com/office/drawing/2014/main" id="{E22B8B52-C49D-ABE0-88A8-D6BCC32C2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7" name="Picture 6">
            <a:extLst>
              <a:ext uri="{FF2B5EF4-FFF2-40B4-BE49-F238E27FC236}">
                <a16:creationId xmlns:a16="http://schemas.microsoft.com/office/drawing/2014/main" id="{B49568D1-A428-6CC3-46E4-55C6B320F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124" y="371996"/>
            <a:ext cx="2108148" cy="2036499"/>
          </a:xfrm>
          <a:prstGeom prst="rect">
            <a:avLst/>
          </a:prstGeom>
        </p:spPr>
      </p:pic>
      <p:pic>
        <p:nvPicPr>
          <p:cNvPr id="2" name="Picture 1">
            <a:extLst>
              <a:ext uri="{FF2B5EF4-FFF2-40B4-BE49-F238E27FC236}">
                <a16:creationId xmlns:a16="http://schemas.microsoft.com/office/drawing/2014/main" id="{3C53940A-D123-E158-F7F1-0CBD4A04949A}"/>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296330" y="202757"/>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53009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626AD69-AEA6-4DA2-BEA7-69141FF3006C}"/>
              </a:ext>
            </a:extLst>
          </p:cNvPr>
          <p:cNvSpPr txBox="1"/>
          <p:nvPr/>
        </p:nvSpPr>
        <p:spPr>
          <a:xfrm>
            <a:off x="355832" y="3504782"/>
            <a:ext cx="4572000" cy="1277273"/>
          </a:xfrm>
          <a:prstGeom prst="rect">
            <a:avLst/>
          </a:prstGeom>
          <a:noFill/>
        </p:spPr>
        <p:txBody>
          <a:bodyPr wrap="square">
            <a:spAutoFit/>
          </a:bodyPr>
          <a:lstStyle/>
          <a:p>
            <a:r>
              <a:rPr lang="en-US" sz="1100" b="0" i="0" u="none" strike="noStrike" dirty="0">
                <a:solidFill>
                  <a:srgbClr val="059B39"/>
                </a:solidFill>
                <a:effectLst/>
                <a:latin typeface="PT Sans"/>
              </a:rPr>
              <a:t>Indoor navigation</a:t>
            </a:r>
            <a:r>
              <a:rPr lang="en-US" sz="1100" b="0" i="0" dirty="0">
                <a:solidFill>
                  <a:srgbClr val="000000"/>
                </a:solidFill>
                <a:effectLst/>
                <a:latin typeface="PT Sans"/>
              </a:rPr>
              <a:t> helps people, both employees or site visitors, by directing them to their planned destination in </a:t>
            </a:r>
            <a:r>
              <a:rPr lang="en-US" sz="1100" b="1" i="0" dirty="0">
                <a:solidFill>
                  <a:srgbClr val="000000"/>
                </a:solidFill>
                <a:effectLst/>
                <a:latin typeface="PT Sans"/>
              </a:rPr>
              <a:t>the shortest time and safest way possible</a:t>
            </a:r>
            <a:r>
              <a:rPr lang="en-US" sz="1100" b="0" i="0" dirty="0">
                <a:solidFill>
                  <a:srgbClr val="000000"/>
                </a:solidFill>
                <a:effectLst/>
                <a:latin typeface="PT Sans"/>
              </a:rPr>
              <a:t>. People can be guided by a mobile device, with the tracking tag either on the device or in the visitor badge. This benefit becomes even more important when supporting the movement of visually-impaired people, who can be easily vocally guided to their target spot.</a:t>
            </a:r>
            <a:endParaRPr lang="tr-TR" sz="1100" dirty="0"/>
          </a:p>
        </p:txBody>
      </p:sp>
      <p:sp>
        <p:nvSpPr>
          <p:cNvPr id="15" name="TextBox 14">
            <a:extLst>
              <a:ext uri="{FF2B5EF4-FFF2-40B4-BE49-F238E27FC236}">
                <a16:creationId xmlns:a16="http://schemas.microsoft.com/office/drawing/2014/main" id="{8DCD2610-D296-4986-9CDA-CD80FE92D647}"/>
              </a:ext>
            </a:extLst>
          </p:cNvPr>
          <p:cNvSpPr txBox="1"/>
          <p:nvPr/>
        </p:nvSpPr>
        <p:spPr>
          <a:xfrm>
            <a:off x="355832" y="3054923"/>
            <a:ext cx="4572000" cy="400110"/>
          </a:xfrm>
          <a:prstGeom prst="rect">
            <a:avLst/>
          </a:prstGeom>
          <a:noFill/>
        </p:spPr>
        <p:txBody>
          <a:bodyPr wrap="square">
            <a:spAutoFit/>
          </a:bodyPr>
          <a:lstStyle/>
          <a:p>
            <a:pPr algn="l"/>
            <a:r>
              <a:rPr lang="tr-TR" sz="2000" b="1" i="0" dirty="0" err="1">
                <a:solidFill>
                  <a:srgbClr val="FF6A00"/>
                </a:solidFill>
                <a:effectLst/>
                <a:latin typeface="Open Sans"/>
              </a:rPr>
              <a:t>Indoor</a:t>
            </a:r>
            <a:r>
              <a:rPr lang="tr-TR" sz="2000" b="1" i="0" dirty="0">
                <a:solidFill>
                  <a:srgbClr val="FF6A00"/>
                </a:solidFill>
                <a:effectLst/>
                <a:latin typeface="Open Sans"/>
              </a:rPr>
              <a:t> People </a:t>
            </a:r>
            <a:r>
              <a:rPr lang="tr-TR" sz="2000" b="1" i="0" dirty="0" err="1">
                <a:solidFill>
                  <a:srgbClr val="FF6A00"/>
                </a:solidFill>
                <a:effectLst/>
                <a:latin typeface="Open Sans"/>
              </a:rPr>
              <a:t>Navigation</a:t>
            </a:r>
            <a:endParaRPr lang="tr-TR" sz="2000" b="1" i="0" dirty="0">
              <a:solidFill>
                <a:srgbClr val="FF6A00"/>
              </a:solidFill>
              <a:effectLst/>
              <a:latin typeface="Open Sans"/>
            </a:endParaRPr>
          </a:p>
        </p:txBody>
      </p:sp>
      <p:grpSp>
        <p:nvGrpSpPr>
          <p:cNvPr id="8" name="Group 7">
            <a:extLst>
              <a:ext uri="{FF2B5EF4-FFF2-40B4-BE49-F238E27FC236}">
                <a16:creationId xmlns:a16="http://schemas.microsoft.com/office/drawing/2014/main" id="{44A8959A-8550-40A2-80FB-A13BB3F66E57}"/>
              </a:ext>
            </a:extLst>
          </p:cNvPr>
          <p:cNvGrpSpPr/>
          <p:nvPr/>
        </p:nvGrpSpPr>
        <p:grpSpPr>
          <a:xfrm>
            <a:off x="3585936" y="1350"/>
            <a:ext cx="5407841" cy="4735285"/>
            <a:chOff x="3063422" y="-156754"/>
            <a:chExt cx="5956300" cy="5143500"/>
          </a:xfrm>
        </p:grpSpPr>
        <p:pic>
          <p:nvPicPr>
            <p:cNvPr id="55298" name="Picture 2" descr="Indoor People Navigation">
              <a:extLst>
                <a:ext uri="{FF2B5EF4-FFF2-40B4-BE49-F238E27FC236}">
                  <a16:creationId xmlns:a16="http://schemas.microsoft.com/office/drawing/2014/main" id="{017533E5-8AF1-4B0E-8DD0-FD8A437AE20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063422" y="-156754"/>
              <a:ext cx="5956300"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705F956-6F2F-4887-9FBC-1D516CC2E951}"/>
                </a:ext>
              </a:extLst>
            </p:cNvPr>
            <p:cNvSpPr/>
            <p:nvPr/>
          </p:nvSpPr>
          <p:spPr>
            <a:xfrm>
              <a:off x="7555410" y="4420557"/>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pic>
        <p:nvPicPr>
          <p:cNvPr id="3" name="Picture 2">
            <a:extLst>
              <a:ext uri="{FF2B5EF4-FFF2-40B4-BE49-F238E27FC236}">
                <a16:creationId xmlns:a16="http://schemas.microsoft.com/office/drawing/2014/main" id="{F4244733-AFF8-EA6F-324D-3A6C6AC3DB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9" name="Picture 8">
            <a:extLst>
              <a:ext uri="{FF2B5EF4-FFF2-40B4-BE49-F238E27FC236}">
                <a16:creationId xmlns:a16="http://schemas.microsoft.com/office/drawing/2014/main" id="{CDBCA3DC-CE64-0F5D-2B71-566F8F48F0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124" y="371996"/>
            <a:ext cx="2108148" cy="2036499"/>
          </a:xfrm>
          <a:prstGeom prst="rect">
            <a:avLst/>
          </a:prstGeom>
        </p:spPr>
      </p:pic>
      <p:pic>
        <p:nvPicPr>
          <p:cNvPr id="2" name="Picture 1">
            <a:extLst>
              <a:ext uri="{FF2B5EF4-FFF2-40B4-BE49-F238E27FC236}">
                <a16:creationId xmlns:a16="http://schemas.microsoft.com/office/drawing/2014/main" id="{448AD7D7-566B-078A-31F8-58F2552C9C40}"/>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410199" y="206421"/>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21563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8DD19120-8847-4698-B72C-89658CF28527}"/>
              </a:ext>
            </a:extLst>
          </p:cNvPr>
          <p:cNvPicPr>
            <a:picLocks noChangeAspect="1"/>
          </p:cNvPicPr>
          <p:nvPr/>
        </p:nvPicPr>
        <p:blipFill>
          <a:blip r:embed="rId2"/>
          <a:stretch>
            <a:fillRect/>
          </a:stretch>
        </p:blipFill>
        <p:spPr>
          <a:xfrm>
            <a:off x="929955" y="450984"/>
            <a:ext cx="7284089" cy="4241532"/>
          </a:xfrm>
          <a:prstGeom prst="rect">
            <a:avLst/>
          </a:prstGeom>
        </p:spPr>
      </p:pic>
    </p:spTree>
    <p:extLst>
      <p:ext uri="{BB962C8B-B14F-4D97-AF65-F5344CB8AC3E}">
        <p14:creationId xmlns:p14="http://schemas.microsoft.com/office/powerpoint/2010/main" val="888711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F799B2F6-DCDC-43FD-ADEB-3DD3ED77A328}"/>
              </a:ext>
            </a:extLst>
          </p:cNvPr>
          <p:cNvPicPr>
            <a:picLocks noChangeAspect="1"/>
          </p:cNvPicPr>
          <p:nvPr/>
        </p:nvPicPr>
        <p:blipFill>
          <a:blip r:embed="rId2"/>
          <a:stretch>
            <a:fillRect/>
          </a:stretch>
        </p:blipFill>
        <p:spPr>
          <a:xfrm>
            <a:off x="892748" y="306288"/>
            <a:ext cx="7187187" cy="4311053"/>
          </a:xfrm>
          <a:prstGeom prst="rect">
            <a:avLst/>
          </a:prstGeom>
        </p:spPr>
      </p:pic>
    </p:spTree>
    <p:extLst>
      <p:ext uri="{BB962C8B-B14F-4D97-AF65-F5344CB8AC3E}">
        <p14:creationId xmlns:p14="http://schemas.microsoft.com/office/powerpoint/2010/main" val="3876942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Paper Kanban versus Digital Kanban (eKanban)">
            <a:extLst>
              <a:ext uri="{FF2B5EF4-FFF2-40B4-BE49-F238E27FC236}">
                <a16:creationId xmlns:a16="http://schemas.microsoft.com/office/drawing/2014/main" id="{2C7BDF04-3413-4123-9133-D290ABC4F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130" y="135024"/>
            <a:ext cx="6679740" cy="4722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862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Anchor Placement in eKanban">
            <a:extLst>
              <a:ext uri="{FF2B5EF4-FFF2-40B4-BE49-F238E27FC236}">
                <a16:creationId xmlns:a16="http://schemas.microsoft.com/office/drawing/2014/main" id="{7248A4AA-52B5-42A3-8ED6-EB9046543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65" y="407100"/>
            <a:ext cx="4058841" cy="1867928"/>
          </a:xfrm>
          <a:prstGeom prst="rect">
            <a:avLst/>
          </a:prstGeom>
          <a:noFill/>
          <a:extLst>
            <a:ext uri="{909E8E84-426E-40DD-AFC4-6F175D3DCCD1}">
              <a14:hiddenFill xmlns:a14="http://schemas.microsoft.com/office/drawing/2010/main">
                <a:solidFill>
                  <a:srgbClr val="FFFFFF"/>
                </a:solidFill>
              </a14:hiddenFill>
            </a:ext>
          </a:extLst>
        </p:spPr>
      </p:pic>
      <p:pic>
        <p:nvPicPr>
          <p:cNvPr id="49156" name="Picture 4" descr="Tag Placement in eKanban">
            <a:extLst>
              <a:ext uri="{FF2B5EF4-FFF2-40B4-BE49-F238E27FC236}">
                <a16:creationId xmlns:a16="http://schemas.microsoft.com/office/drawing/2014/main" id="{E9D37D64-D8DE-4CB4-A4B3-089CE5BA4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8095" y="407100"/>
            <a:ext cx="4058841" cy="1867928"/>
          </a:xfrm>
          <a:prstGeom prst="rect">
            <a:avLst/>
          </a:prstGeom>
          <a:noFill/>
          <a:extLst>
            <a:ext uri="{909E8E84-426E-40DD-AFC4-6F175D3DCCD1}">
              <a14:hiddenFill xmlns:a14="http://schemas.microsoft.com/office/drawing/2010/main">
                <a:solidFill>
                  <a:srgbClr val="FFFFFF"/>
                </a:solidFill>
              </a14:hiddenFill>
            </a:ext>
          </a:extLst>
        </p:spPr>
      </p:pic>
      <p:pic>
        <p:nvPicPr>
          <p:cNvPr id="49158" name="Picture 6" descr="eKanban Production Hall">
            <a:extLst>
              <a:ext uri="{FF2B5EF4-FFF2-40B4-BE49-F238E27FC236}">
                <a16:creationId xmlns:a16="http://schemas.microsoft.com/office/drawing/2014/main" id="{40EC0A78-07AB-4A61-8833-8A9F2EA535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485" y="2633682"/>
            <a:ext cx="4058842" cy="1867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777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Full Real-time Visibility of Assets and Inventory">
            <a:extLst>
              <a:ext uri="{FF2B5EF4-FFF2-40B4-BE49-F238E27FC236}">
                <a16:creationId xmlns:a16="http://schemas.microsoft.com/office/drawing/2014/main" id="{6825C994-54AE-407A-A2DE-4DE848F0286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99285" y="626301"/>
            <a:ext cx="5231255" cy="41850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3548340-E740-483C-89EC-D169BE6BE585}"/>
              </a:ext>
            </a:extLst>
          </p:cNvPr>
          <p:cNvSpPr/>
          <p:nvPr/>
        </p:nvSpPr>
        <p:spPr>
          <a:xfrm>
            <a:off x="6602098" y="4339818"/>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8" name="Metin kutusu 7">
            <a:extLst>
              <a:ext uri="{FF2B5EF4-FFF2-40B4-BE49-F238E27FC236}">
                <a16:creationId xmlns:a16="http://schemas.microsoft.com/office/drawing/2014/main" id="{B9F09EBF-B101-424F-AC17-2E1694B2D038}"/>
              </a:ext>
            </a:extLst>
          </p:cNvPr>
          <p:cNvSpPr txBox="1"/>
          <p:nvPr/>
        </p:nvSpPr>
        <p:spPr>
          <a:xfrm>
            <a:off x="1697397" y="149992"/>
            <a:ext cx="5749205" cy="400110"/>
          </a:xfrm>
          <a:prstGeom prst="rect">
            <a:avLst/>
          </a:prstGeom>
          <a:noFill/>
        </p:spPr>
        <p:txBody>
          <a:bodyPr wrap="square">
            <a:spAutoFit/>
          </a:bodyPr>
          <a:lstStyle/>
          <a:p>
            <a:pPr algn="l"/>
            <a:r>
              <a:rPr lang="en-US" sz="2000" b="1" i="0" dirty="0">
                <a:solidFill>
                  <a:srgbClr val="FF6A00"/>
                </a:solidFill>
                <a:effectLst/>
                <a:latin typeface="Open Sans"/>
              </a:rPr>
              <a:t>The Benefits of Real-time Asset Tracking</a:t>
            </a:r>
          </a:p>
        </p:txBody>
      </p:sp>
      <p:pic>
        <p:nvPicPr>
          <p:cNvPr id="2" name="Picture 1">
            <a:extLst>
              <a:ext uri="{FF2B5EF4-FFF2-40B4-BE49-F238E27FC236}">
                <a16:creationId xmlns:a16="http://schemas.microsoft.com/office/drawing/2014/main" id="{8048FDB0-86A6-0FA0-9D05-904F0A6B3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1F31371C-52D9-2321-4AA7-303DCABE5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40" y="1553500"/>
            <a:ext cx="2108148" cy="2036499"/>
          </a:xfrm>
          <a:prstGeom prst="rect">
            <a:avLst/>
          </a:prstGeom>
        </p:spPr>
      </p:pic>
      <p:pic>
        <p:nvPicPr>
          <p:cNvPr id="3" name="Picture 2">
            <a:extLst>
              <a:ext uri="{FF2B5EF4-FFF2-40B4-BE49-F238E27FC236}">
                <a16:creationId xmlns:a16="http://schemas.microsoft.com/office/drawing/2014/main" id="{B2521E58-9D9C-3959-7350-64C0E6604E6F}"/>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105709" y="70742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54705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Real-Time Tool Tracking">
            <a:extLst>
              <a:ext uri="{FF2B5EF4-FFF2-40B4-BE49-F238E27FC236}">
                <a16:creationId xmlns:a16="http://schemas.microsoft.com/office/drawing/2014/main" id="{58E82FBE-B543-45AD-9A10-84AFB220F96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666750"/>
            <a:ext cx="4762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B71EA66-AFF8-43E4-BC23-EB648EEEB190}"/>
              </a:ext>
            </a:extLst>
          </p:cNvPr>
          <p:cNvSpPr/>
          <p:nvPr/>
        </p:nvSpPr>
        <p:spPr>
          <a:xfrm>
            <a:off x="2055231" y="3977583"/>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1" name="Metin kutusu 10">
            <a:extLst>
              <a:ext uri="{FF2B5EF4-FFF2-40B4-BE49-F238E27FC236}">
                <a16:creationId xmlns:a16="http://schemas.microsoft.com/office/drawing/2014/main" id="{4C57D80B-FF29-4C58-B560-EBB1971E3F75}"/>
              </a:ext>
            </a:extLst>
          </p:cNvPr>
          <p:cNvSpPr txBox="1"/>
          <p:nvPr/>
        </p:nvSpPr>
        <p:spPr>
          <a:xfrm>
            <a:off x="1587339" y="133320"/>
            <a:ext cx="6386367" cy="400110"/>
          </a:xfrm>
          <a:prstGeom prst="rect">
            <a:avLst/>
          </a:prstGeom>
          <a:noFill/>
        </p:spPr>
        <p:txBody>
          <a:bodyPr wrap="square">
            <a:spAutoFit/>
          </a:bodyPr>
          <a:lstStyle/>
          <a:p>
            <a:pPr algn="l"/>
            <a:r>
              <a:rPr lang="en-US" sz="2000" b="1" i="0" dirty="0">
                <a:solidFill>
                  <a:srgbClr val="FF6A00"/>
                </a:solidFill>
                <a:effectLst/>
                <a:latin typeface="Open Sans"/>
              </a:rPr>
              <a:t>The Benefits of Real-time Asset Tracking</a:t>
            </a:r>
          </a:p>
        </p:txBody>
      </p:sp>
      <p:pic>
        <p:nvPicPr>
          <p:cNvPr id="2" name="Picture 1">
            <a:extLst>
              <a:ext uri="{FF2B5EF4-FFF2-40B4-BE49-F238E27FC236}">
                <a16:creationId xmlns:a16="http://schemas.microsoft.com/office/drawing/2014/main" id="{C8157366-ACAB-013E-5D7B-C80246098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7E5A843D-E9DE-E88F-658D-B61E3CF271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8" y="2828195"/>
            <a:ext cx="2108148" cy="2036499"/>
          </a:xfrm>
          <a:prstGeom prst="rect">
            <a:avLst/>
          </a:prstGeom>
        </p:spPr>
      </p:pic>
      <p:pic>
        <p:nvPicPr>
          <p:cNvPr id="3" name="Picture 2">
            <a:extLst>
              <a:ext uri="{FF2B5EF4-FFF2-40B4-BE49-F238E27FC236}">
                <a16:creationId xmlns:a16="http://schemas.microsoft.com/office/drawing/2014/main" id="{4996A496-63C3-3470-E701-54869764E81D}"/>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088769" y="794025"/>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26098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riggers Based on Real-time Asset Locations">
            <a:extLst>
              <a:ext uri="{FF2B5EF4-FFF2-40B4-BE49-F238E27FC236}">
                <a16:creationId xmlns:a16="http://schemas.microsoft.com/office/drawing/2014/main" id="{1DEFDF91-68DB-4F05-9E42-088C1707061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05674" y="438688"/>
            <a:ext cx="5523826" cy="441906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9D08A63-7C0D-4796-B0CB-DEA20581B34C}"/>
              </a:ext>
            </a:extLst>
          </p:cNvPr>
          <p:cNvSpPr/>
          <p:nvPr/>
        </p:nvSpPr>
        <p:spPr>
          <a:xfrm>
            <a:off x="6000930" y="4309523"/>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0" name="Metin kutusu 9">
            <a:extLst>
              <a:ext uri="{FF2B5EF4-FFF2-40B4-BE49-F238E27FC236}">
                <a16:creationId xmlns:a16="http://schemas.microsoft.com/office/drawing/2014/main" id="{6E978CA2-EB05-47D4-B167-D6437B11B6DF}"/>
              </a:ext>
            </a:extLst>
          </p:cNvPr>
          <p:cNvSpPr txBox="1"/>
          <p:nvPr/>
        </p:nvSpPr>
        <p:spPr>
          <a:xfrm>
            <a:off x="1548053" y="19944"/>
            <a:ext cx="7224886" cy="400110"/>
          </a:xfrm>
          <a:prstGeom prst="rect">
            <a:avLst/>
          </a:prstGeom>
          <a:noFill/>
        </p:spPr>
        <p:txBody>
          <a:bodyPr wrap="square">
            <a:spAutoFit/>
          </a:bodyPr>
          <a:lstStyle/>
          <a:p>
            <a:pPr algn="l"/>
            <a:r>
              <a:rPr lang="en-US" sz="2000" b="1" i="0" dirty="0">
                <a:solidFill>
                  <a:srgbClr val="FF6A00"/>
                </a:solidFill>
                <a:effectLst/>
                <a:latin typeface="Open Sans"/>
              </a:rPr>
              <a:t>Triggers Based on Real-time Asset Locations</a:t>
            </a:r>
          </a:p>
        </p:txBody>
      </p:sp>
      <p:pic>
        <p:nvPicPr>
          <p:cNvPr id="2" name="Picture 1">
            <a:extLst>
              <a:ext uri="{FF2B5EF4-FFF2-40B4-BE49-F238E27FC236}">
                <a16:creationId xmlns:a16="http://schemas.microsoft.com/office/drawing/2014/main" id="{8D3D6C2D-452B-40C8-6E75-3F16D3C95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5" name="Picture 4">
            <a:extLst>
              <a:ext uri="{FF2B5EF4-FFF2-40B4-BE49-F238E27FC236}">
                <a16:creationId xmlns:a16="http://schemas.microsoft.com/office/drawing/2014/main" id="{4E5B0D3D-28D6-DC46-EFC6-033185B965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8" y="2828195"/>
            <a:ext cx="2108148" cy="2036499"/>
          </a:xfrm>
          <a:prstGeom prst="rect">
            <a:avLst/>
          </a:prstGeom>
        </p:spPr>
      </p:pic>
      <p:pic>
        <p:nvPicPr>
          <p:cNvPr id="3" name="Picture 2">
            <a:extLst>
              <a:ext uri="{FF2B5EF4-FFF2-40B4-BE49-F238E27FC236}">
                <a16:creationId xmlns:a16="http://schemas.microsoft.com/office/drawing/2014/main" id="{6D0FA958-A1FE-689E-B04A-774C0DF978B2}"/>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6815219" y="734266"/>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2226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eKanban for Material Flow and Production Planning and Monitoring">
            <a:extLst>
              <a:ext uri="{FF2B5EF4-FFF2-40B4-BE49-F238E27FC236}">
                <a16:creationId xmlns:a16="http://schemas.microsoft.com/office/drawing/2014/main" id="{D8FE30E7-E12C-4EF7-A0BA-C1B002CC105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88468" y="327682"/>
            <a:ext cx="4129528" cy="436388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4F11EB2-89D2-4706-ADCC-F83A98B0FA31}"/>
              </a:ext>
            </a:extLst>
          </p:cNvPr>
          <p:cNvSpPr/>
          <p:nvPr/>
        </p:nvSpPr>
        <p:spPr>
          <a:xfrm>
            <a:off x="5341364" y="4366460"/>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0" name="Metin kutusu 9">
            <a:extLst>
              <a:ext uri="{FF2B5EF4-FFF2-40B4-BE49-F238E27FC236}">
                <a16:creationId xmlns:a16="http://schemas.microsoft.com/office/drawing/2014/main" id="{10204C59-4CD7-4EDF-8DE0-56B9EA9D6FF8}"/>
              </a:ext>
            </a:extLst>
          </p:cNvPr>
          <p:cNvSpPr txBox="1"/>
          <p:nvPr/>
        </p:nvSpPr>
        <p:spPr>
          <a:xfrm>
            <a:off x="150311" y="518083"/>
            <a:ext cx="4176524" cy="830997"/>
          </a:xfrm>
          <a:prstGeom prst="rect">
            <a:avLst/>
          </a:prstGeom>
          <a:noFill/>
        </p:spPr>
        <p:txBody>
          <a:bodyPr wrap="square">
            <a:spAutoFit/>
          </a:bodyPr>
          <a:lstStyle/>
          <a:p>
            <a:pPr algn="l"/>
            <a:r>
              <a:rPr lang="en-US" sz="1600" b="1" i="0" dirty="0" err="1">
                <a:solidFill>
                  <a:srgbClr val="FF6A00"/>
                </a:solidFill>
                <a:effectLst/>
                <a:latin typeface="Open Sans"/>
              </a:rPr>
              <a:t>eKanban</a:t>
            </a:r>
            <a:r>
              <a:rPr lang="en-US" sz="1600" b="1" i="0" dirty="0">
                <a:solidFill>
                  <a:srgbClr val="FF6A00"/>
                </a:solidFill>
                <a:effectLst/>
                <a:latin typeface="Open Sans"/>
              </a:rPr>
              <a:t> for Material Flow and </a:t>
            </a:r>
            <a:endParaRPr lang="tr-TR" sz="1600" b="1" i="0" dirty="0">
              <a:solidFill>
                <a:srgbClr val="FF6A00"/>
              </a:solidFill>
              <a:effectLst/>
              <a:latin typeface="Open Sans"/>
            </a:endParaRPr>
          </a:p>
          <a:p>
            <a:pPr algn="l"/>
            <a:r>
              <a:rPr lang="en-US" sz="1600" b="1" i="0" dirty="0">
                <a:solidFill>
                  <a:srgbClr val="FF6A00"/>
                </a:solidFill>
                <a:effectLst/>
                <a:latin typeface="Open Sans"/>
              </a:rPr>
              <a:t>Production Planning and </a:t>
            </a:r>
            <a:endParaRPr lang="tr-TR" sz="1600" b="1" i="0" dirty="0">
              <a:solidFill>
                <a:srgbClr val="FF6A00"/>
              </a:solidFill>
              <a:effectLst/>
              <a:latin typeface="Open Sans"/>
            </a:endParaRPr>
          </a:p>
          <a:p>
            <a:pPr algn="l"/>
            <a:r>
              <a:rPr lang="en-US" sz="1600" b="1" i="0" dirty="0">
                <a:solidFill>
                  <a:srgbClr val="FF6A00"/>
                </a:solidFill>
                <a:effectLst/>
                <a:latin typeface="Open Sans"/>
              </a:rPr>
              <a:t>Monitoring</a:t>
            </a:r>
          </a:p>
        </p:txBody>
      </p:sp>
      <p:pic>
        <p:nvPicPr>
          <p:cNvPr id="2" name="Picture 1">
            <a:extLst>
              <a:ext uri="{FF2B5EF4-FFF2-40B4-BE49-F238E27FC236}">
                <a16:creationId xmlns:a16="http://schemas.microsoft.com/office/drawing/2014/main" id="{3576023F-2FCC-8230-0BE0-24B09A176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512AD4F5-3F8D-ED33-4FF5-B4D1152EF9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8" y="2828195"/>
            <a:ext cx="2108148" cy="2036499"/>
          </a:xfrm>
          <a:prstGeom prst="rect">
            <a:avLst/>
          </a:prstGeom>
        </p:spPr>
      </p:pic>
      <p:pic>
        <p:nvPicPr>
          <p:cNvPr id="3" name="Picture 2">
            <a:extLst>
              <a:ext uri="{FF2B5EF4-FFF2-40B4-BE49-F238E27FC236}">
                <a16:creationId xmlns:a16="http://schemas.microsoft.com/office/drawing/2014/main" id="{314AB7CB-E31F-066C-5976-7EA5A2DA47FB}"/>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6955532" y="633518"/>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46299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Indirect Asset Tracking via Tracking Handling Vehicles">
            <a:extLst>
              <a:ext uri="{FF2B5EF4-FFF2-40B4-BE49-F238E27FC236}">
                <a16:creationId xmlns:a16="http://schemas.microsoft.com/office/drawing/2014/main" id="{8B7D199D-84AC-4D02-9EC7-9D7A025B441A}"/>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285750"/>
            <a:ext cx="5715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91FDC50-707B-4E0E-8858-B9743F800B42}"/>
              </a:ext>
            </a:extLst>
          </p:cNvPr>
          <p:cNvSpPr/>
          <p:nvPr/>
        </p:nvSpPr>
        <p:spPr>
          <a:xfrm>
            <a:off x="6000930" y="4309523"/>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0" name="Metin kutusu 9">
            <a:extLst>
              <a:ext uri="{FF2B5EF4-FFF2-40B4-BE49-F238E27FC236}">
                <a16:creationId xmlns:a16="http://schemas.microsoft.com/office/drawing/2014/main" id="{3ACEE901-F6E2-44BF-89F7-03BB075CFDEB}"/>
              </a:ext>
            </a:extLst>
          </p:cNvPr>
          <p:cNvSpPr txBox="1"/>
          <p:nvPr/>
        </p:nvSpPr>
        <p:spPr>
          <a:xfrm>
            <a:off x="5210828" y="285750"/>
            <a:ext cx="3805691" cy="707886"/>
          </a:xfrm>
          <a:prstGeom prst="rect">
            <a:avLst/>
          </a:prstGeom>
          <a:noFill/>
        </p:spPr>
        <p:txBody>
          <a:bodyPr wrap="square">
            <a:spAutoFit/>
          </a:bodyPr>
          <a:lstStyle/>
          <a:p>
            <a:pPr algn="l"/>
            <a:r>
              <a:rPr lang="en-US" sz="2000" b="1" i="0" dirty="0">
                <a:solidFill>
                  <a:srgbClr val="FF6A00"/>
                </a:solidFill>
                <a:effectLst/>
                <a:latin typeface="Open Sans"/>
              </a:rPr>
              <a:t>Indirect Asset Tracking via Tracking Handling Vehicles</a:t>
            </a:r>
          </a:p>
        </p:txBody>
      </p:sp>
      <p:pic>
        <p:nvPicPr>
          <p:cNvPr id="2" name="Picture 1">
            <a:extLst>
              <a:ext uri="{FF2B5EF4-FFF2-40B4-BE49-F238E27FC236}">
                <a16:creationId xmlns:a16="http://schemas.microsoft.com/office/drawing/2014/main" id="{64A05705-6333-9837-B2AF-DDC640D42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5" name="Picture 4">
            <a:extLst>
              <a:ext uri="{FF2B5EF4-FFF2-40B4-BE49-F238E27FC236}">
                <a16:creationId xmlns:a16="http://schemas.microsoft.com/office/drawing/2014/main" id="{16D263E1-6CE4-C353-0782-EBE0F56ED3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8" y="2828195"/>
            <a:ext cx="2108148" cy="2036499"/>
          </a:xfrm>
          <a:prstGeom prst="rect">
            <a:avLst/>
          </a:prstGeom>
        </p:spPr>
      </p:pic>
      <p:pic>
        <p:nvPicPr>
          <p:cNvPr id="3" name="Picture 2">
            <a:extLst>
              <a:ext uri="{FF2B5EF4-FFF2-40B4-BE49-F238E27FC236}">
                <a16:creationId xmlns:a16="http://schemas.microsoft.com/office/drawing/2014/main" id="{77BDBBF6-74A7-57AF-E95B-142392733D21}"/>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132031" y="316638"/>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44423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proving the Picking Process by Asset Tracking">
            <a:extLst>
              <a:ext uri="{FF2B5EF4-FFF2-40B4-BE49-F238E27FC236}">
                <a16:creationId xmlns:a16="http://schemas.microsoft.com/office/drawing/2014/main" id="{17853E4E-9AF6-4FC5-9A95-675C7242F3E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232990" y="700542"/>
            <a:ext cx="5196509" cy="41572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4E005EA-1866-4884-83BF-B769B29AAF6C}"/>
              </a:ext>
            </a:extLst>
          </p:cNvPr>
          <p:cNvSpPr/>
          <p:nvPr/>
        </p:nvSpPr>
        <p:spPr>
          <a:xfrm>
            <a:off x="6102626" y="4359965"/>
            <a:ext cx="1193704" cy="344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0" name="Metin kutusu 9">
            <a:extLst>
              <a:ext uri="{FF2B5EF4-FFF2-40B4-BE49-F238E27FC236}">
                <a16:creationId xmlns:a16="http://schemas.microsoft.com/office/drawing/2014/main" id="{970E498A-E3EA-4F59-991C-DEB4848AA1E6}"/>
              </a:ext>
            </a:extLst>
          </p:cNvPr>
          <p:cNvSpPr txBox="1"/>
          <p:nvPr/>
        </p:nvSpPr>
        <p:spPr>
          <a:xfrm>
            <a:off x="1182438" y="147494"/>
            <a:ext cx="7557370" cy="400110"/>
          </a:xfrm>
          <a:prstGeom prst="rect">
            <a:avLst/>
          </a:prstGeom>
          <a:noFill/>
        </p:spPr>
        <p:txBody>
          <a:bodyPr wrap="square">
            <a:spAutoFit/>
          </a:bodyPr>
          <a:lstStyle/>
          <a:p>
            <a:pPr algn="l"/>
            <a:r>
              <a:rPr lang="en-US" sz="2000" b="1" i="0" dirty="0">
                <a:solidFill>
                  <a:srgbClr val="FF6A00"/>
                </a:solidFill>
                <a:effectLst/>
                <a:latin typeface="Open Sans"/>
              </a:rPr>
              <a:t>Improving the Picking Process by Asset Tracking</a:t>
            </a:r>
          </a:p>
        </p:txBody>
      </p:sp>
      <p:pic>
        <p:nvPicPr>
          <p:cNvPr id="2" name="Picture 1">
            <a:extLst>
              <a:ext uri="{FF2B5EF4-FFF2-40B4-BE49-F238E27FC236}">
                <a16:creationId xmlns:a16="http://schemas.microsoft.com/office/drawing/2014/main" id="{3410AE2F-F80A-C46E-0700-BC2D6CDDE5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007535B8-998D-775F-F437-E50BC01F4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68" y="2828195"/>
            <a:ext cx="2108148" cy="2036499"/>
          </a:xfrm>
          <a:prstGeom prst="rect">
            <a:avLst/>
          </a:prstGeom>
        </p:spPr>
      </p:pic>
      <p:pic>
        <p:nvPicPr>
          <p:cNvPr id="3" name="Picture 2">
            <a:extLst>
              <a:ext uri="{FF2B5EF4-FFF2-40B4-BE49-F238E27FC236}">
                <a16:creationId xmlns:a16="http://schemas.microsoft.com/office/drawing/2014/main" id="{AE7FC49D-AA7A-1182-57F2-3DCF80337737}"/>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057267" y="912258"/>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88597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A36FA96-971E-4735-854E-054C2E3C053E}"/>
              </a:ext>
            </a:extLst>
          </p:cNvPr>
          <p:cNvSpPr txBox="1"/>
          <p:nvPr/>
        </p:nvSpPr>
        <p:spPr>
          <a:xfrm>
            <a:off x="94742" y="2720925"/>
            <a:ext cx="3177267" cy="2092881"/>
          </a:xfrm>
          <a:prstGeom prst="rect">
            <a:avLst/>
          </a:prstGeom>
          <a:noFill/>
        </p:spPr>
        <p:txBody>
          <a:bodyPr wrap="square">
            <a:spAutoFit/>
          </a:bodyPr>
          <a:lstStyle/>
          <a:p>
            <a:pPr algn="l"/>
            <a:r>
              <a:rPr lang="en-US" sz="2000" b="1" i="0" dirty="0">
                <a:solidFill>
                  <a:srgbClr val="FF6A00"/>
                </a:solidFill>
                <a:effectLst/>
                <a:latin typeface="Open Sans"/>
              </a:rPr>
              <a:t>How Does Real-Time Forklift Tracking Work?</a:t>
            </a:r>
            <a:endParaRPr lang="en-US" sz="1600" b="1" i="0" dirty="0">
              <a:solidFill>
                <a:srgbClr val="FF6A00"/>
              </a:solidFill>
              <a:effectLst/>
              <a:latin typeface="Open Sans"/>
            </a:endParaRPr>
          </a:p>
          <a:p>
            <a:pPr algn="l"/>
            <a:endParaRPr lang="tr-TR" sz="1000" b="0" i="0" dirty="0">
              <a:solidFill>
                <a:srgbClr val="000000"/>
              </a:solidFill>
              <a:effectLst/>
              <a:latin typeface="PT Sans"/>
            </a:endParaRPr>
          </a:p>
          <a:p>
            <a:pPr algn="l"/>
            <a:r>
              <a:rPr lang="en-US" sz="1000" b="0" i="0" dirty="0">
                <a:solidFill>
                  <a:srgbClr val="000000"/>
                </a:solidFill>
                <a:effectLst/>
                <a:latin typeface="PT Sans"/>
              </a:rPr>
              <a:t>Each forklift, AVG or any other manipulation vehicle that needs to be tracked is equipped with </a:t>
            </a:r>
            <a:r>
              <a:rPr lang="en-US" sz="1000" b="0" i="0" u="none" strike="noStrike" dirty="0">
                <a:solidFill>
                  <a:srgbClr val="059B39"/>
                </a:solidFill>
                <a:effectLst/>
                <a:latin typeface="PT Sans"/>
              </a:rPr>
              <a:t>a tag</a:t>
            </a:r>
            <a:r>
              <a:rPr lang="en-US" sz="1000" b="0" i="0" dirty="0">
                <a:solidFill>
                  <a:srgbClr val="000000"/>
                </a:solidFill>
                <a:effectLst/>
                <a:latin typeface="PT Sans"/>
              </a:rPr>
              <a:t> that transmits a signal</a:t>
            </a:r>
            <a:r>
              <a:rPr lang="tr-TR" sz="1000" dirty="0">
                <a:solidFill>
                  <a:srgbClr val="000000"/>
                </a:solidFill>
                <a:latin typeface="PT Sans"/>
              </a:rPr>
              <a:t> </a:t>
            </a:r>
            <a:r>
              <a:rPr lang="en-US" sz="1000" b="0" i="0" dirty="0">
                <a:solidFill>
                  <a:srgbClr val="000000"/>
                </a:solidFill>
                <a:effectLst/>
                <a:latin typeface="PT Sans"/>
              </a:rPr>
              <a:t>to </a:t>
            </a:r>
            <a:r>
              <a:rPr lang="en-US" sz="1000" b="0" i="0" u="none" strike="noStrike" dirty="0">
                <a:solidFill>
                  <a:srgbClr val="059B39"/>
                </a:solidFill>
                <a:effectLst/>
                <a:latin typeface="PT Sans"/>
              </a:rPr>
              <a:t>anchors</a:t>
            </a:r>
            <a:r>
              <a:rPr lang="en-US" sz="1000" b="0" i="0" dirty="0">
                <a:solidFill>
                  <a:srgbClr val="000000"/>
                </a:solidFill>
                <a:effectLst/>
                <a:latin typeface="PT Sans"/>
              </a:rPr>
              <a:t> attached to the ceilings. The anchors then send the signal to the RTLS server and calculate the vehicle’s </a:t>
            </a:r>
            <a:r>
              <a:rPr lang="en-US" sz="1000" b="1" i="0" dirty="0">
                <a:solidFill>
                  <a:srgbClr val="000000"/>
                </a:solidFill>
                <a:effectLst/>
                <a:latin typeface="PT Sans"/>
              </a:rPr>
              <a:t>position in real-time and with 30 cm accuracy</a:t>
            </a:r>
            <a:r>
              <a:rPr lang="en-US" sz="1000" b="0" i="0" dirty="0">
                <a:solidFill>
                  <a:srgbClr val="000000"/>
                </a:solidFill>
                <a:effectLst/>
                <a:latin typeface="PT Sans"/>
              </a:rPr>
              <a:t>. The tag can be powered from the vehicle’s battery or by its own battery. Please learn more on </a:t>
            </a:r>
            <a:r>
              <a:rPr lang="en-US" sz="1000" b="0" i="0" u="none" strike="noStrike" dirty="0">
                <a:solidFill>
                  <a:srgbClr val="059B39"/>
                </a:solidFill>
                <a:effectLst/>
                <a:latin typeface="PT Sans"/>
              </a:rPr>
              <a:t>how UWB RTLS works</a:t>
            </a:r>
            <a:r>
              <a:rPr lang="en-US" sz="1000" b="0" i="0" dirty="0">
                <a:solidFill>
                  <a:srgbClr val="000000"/>
                </a:solidFill>
                <a:effectLst/>
                <a:latin typeface="PT Sans"/>
              </a:rPr>
              <a:t>.</a:t>
            </a:r>
          </a:p>
        </p:txBody>
      </p:sp>
      <p:graphicFrame>
        <p:nvGraphicFramePr>
          <p:cNvPr id="6" name="Object 5">
            <a:extLst>
              <a:ext uri="{FF2B5EF4-FFF2-40B4-BE49-F238E27FC236}">
                <a16:creationId xmlns:a16="http://schemas.microsoft.com/office/drawing/2014/main" id="{F60E2642-6941-4E12-AB14-B3FA11CE3C38}"/>
              </a:ext>
            </a:extLst>
          </p:cNvPr>
          <p:cNvGraphicFramePr>
            <a:graphicFrameLocks noChangeAspect="1"/>
          </p:cNvGraphicFramePr>
          <p:nvPr>
            <p:extLst>
              <p:ext uri="{D42A27DB-BD31-4B8C-83A1-F6EECF244321}">
                <p14:modId xmlns:p14="http://schemas.microsoft.com/office/powerpoint/2010/main" val="2914966813"/>
              </p:ext>
            </p:extLst>
          </p:nvPr>
        </p:nvGraphicFramePr>
        <p:xfrm>
          <a:off x="3272009" y="539750"/>
          <a:ext cx="5668963" cy="4064000"/>
        </p:xfrm>
        <a:graphic>
          <a:graphicData uri="http://schemas.openxmlformats.org/presentationml/2006/ole">
            <mc:AlternateContent xmlns:mc="http://schemas.openxmlformats.org/markup-compatibility/2006">
              <mc:Choice xmlns:v="urn:schemas-microsoft-com:vml" Requires="v">
                <p:oleObj name="CorelDRAW" r:id="rId2" imgW="13414751" imgH="9616264" progId="CorelDraw.Graphic.20">
                  <p:embed/>
                </p:oleObj>
              </mc:Choice>
              <mc:Fallback>
                <p:oleObj name="CorelDRAW" r:id="rId2" imgW="13414751" imgH="9616264" progId="CorelDraw.Graphic.20">
                  <p:embed/>
                  <p:pic>
                    <p:nvPicPr>
                      <p:cNvPr id="0" name=""/>
                      <p:cNvPicPr/>
                      <p:nvPr/>
                    </p:nvPicPr>
                    <p:blipFill>
                      <a:blip r:embed="rId3"/>
                      <a:stretch>
                        <a:fillRect/>
                      </a:stretch>
                    </p:blipFill>
                    <p:spPr>
                      <a:xfrm>
                        <a:off x="3272009" y="539750"/>
                        <a:ext cx="5668963" cy="4064000"/>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7A4727DB-BEB8-600F-B26A-9A6812D1AF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869" y="400926"/>
            <a:ext cx="2090317" cy="202164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Forklift Tracking Statistics">
            <a:extLst>
              <a:ext uri="{FF2B5EF4-FFF2-40B4-BE49-F238E27FC236}">
                <a16:creationId xmlns:a16="http://schemas.microsoft.com/office/drawing/2014/main" id="{C9075FCA-C71F-4BAE-B167-D4AF732931C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93197" y="182879"/>
            <a:ext cx="5202079" cy="4492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72F0467-0092-4525-9905-6E5D76477E65}"/>
              </a:ext>
            </a:extLst>
          </p:cNvPr>
          <p:cNvSpPr/>
          <p:nvPr/>
        </p:nvSpPr>
        <p:spPr>
          <a:xfrm>
            <a:off x="7585472" y="4127896"/>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2" name="TextBox 11">
            <a:extLst>
              <a:ext uri="{FF2B5EF4-FFF2-40B4-BE49-F238E27FC236}">
                <a16:creationId xmlns:a16="http://schemas.microsoft.com/office/drawing/2014/main" id="{82DFAD49-86AF-4256-A0B3-8CCCA84CD4D0}"/>
              </a:ext>
            </a:extLst>
          </p:cNvPr>
          <p:cNvSpPr txBox="1"/>
          <p:nvPr/>
        </p:nvSpPr>
        <p:spPr>
          <a:xfrm>
            <a:off x="119063" y="2510135"/>
            <a:ext cx="5142254" cy="2154436"/>
          </a:xfrm>
          <a:prstGeom prst="rect">
            <a:avLst/>
          </a:prstGeom>
          <a:noFill/>
        </p:spPr>
        <p:txBody>
          <a:bodyPr wrap="square">
            <a:spAutoFit/>
          </a:bodyPr>
          <a:lstStyle/>
          <a:p>
            <a:pPr algn="l"/>
            <a:r>
              <a:rPr lang="en-US" sz="1200" b="1" i="0" dirty="0">
                <a:effectLst/>
                <a:latin typeface="Open Sans"/>
              </a:rPr>
              <a:t>Real-time and Historical Insights into Forklift Operation</a:t>
            </a:r>
            <a:br>
              <a:rPr lang="tr-TR" sz="1200" b="1" i="0" dirty="0">
                <a:effectLst/>
                <a:latin typeface="Open Sans"/>
              </a:rPr>
            </a:br>
            <a:endParaRPr lang="en-US" sz="1200" b="1" i="0" dirty="0">
              <a:effectLst/>
              <a:latin typeface="Open Sans"/>
            </a:endParaRPr>
          </a:p>
          <a:p>
            <a:pPr algn="l"/>
            <a:r>
              <a:rPr lang="en-US" sz="1100" b="0" i="0" dirty="0">
                <a:solidFill>
                  <a:srgbClr val="000000"/>
                </a:solidFill>
                <a:effectLst/>
                <a:latin typeface="PT Sans"/>
              </a:rPr>
              <a:t>By tracking your forklifts, logistics managers are gaining </a:t>
            </a:r>
            <a:r>
              <a:rPr lang="en-US" sz="1100" b="1" i="0" dirty="0">
                <a:solidFill>
                  <a:srgbClr val="000000"/>
                </a:solidFill>
                <a:effectLst/>
                <a:latin typeface="PT Sans"/>
              </a:rPr>
              <a:t>full real-time visibility</a:t>
            </a:r>
            <a:r>
              <a:rPr lang="en-US" sz="1100" b="0" i="0" dirty="0">
                <a:solidFill>
                  <a:srgbClr val="000000"/>
                </a:solidFill>
                <a:effectLst/>
                <a:latin typeface="PT Sans"/>
              </a:rPr>
              <a:t> of the fleet – not only by knowing the exact location of each forklift in real-time, but also by having the ability to track their historical locations with pinpoint accuracy.</a:t>
            </a:r>
            <a:br>
              <a:rPr lang="tr-TR" sz="1100" b="0" i="0" dirty="0">
                <a:solidFill>
                  <a:srgbClr val="000000"/>
                </a:solidFill>
                <a:effectLst/>
                <a:latin typeface="PT Sans"/>
              </a:rPr>
            </a:br>
            <a:endParaRPr lang="en-US" sz="1100" b="0" i="0" dirty="0">
              <a:solidFill>
                <a:srgbClr val="000000"/>
              </a:solidFill>
              <a:effectLst/>
              <a:latin typeface="PT Sans"/>
            </a:endParaRPr>
          </a:p>
          <a:p>
            <a:pPr algn="l"/>
            <a:r>
              <a:rPr lang="en-US" sz="1100" b="0" i="0" dirty="0">
                <a:solidFill>
                  <a:srgbClr val="000000"/>
                </a:solidFill>
                <a:effectLst/>
                <a:latin typeface="PT Sans"/>
              </a:rPr>
              <a:t>The data is then transformed into easy-to-read metrics such as the distance traveled by each forklift, run time versus stop time, the ratio of loaded and unloaded time, the time needed to complete a task, as well as </a:t>
            </a:r>
            <a:r>
              <a:rPr lang="en-US" sz="1100" b="1" i="0" dirty="0">
                <a:solidFill>
                  <a:srgbClr val="000000"/>
                </a:solidFill>
                <a:effectLst/>
                <a:latin typeface="PT Sans"/>
              </a:rPr>
              <a:t>the Overall Equipment Effectiveness (OEE)</a:t>
            </a:r>
            <a:r>
              <a:rPr lang="en-US" sz="1100" b="0" i="0" dirty="0">
                <a:solidFill>
                  <a:srgbClr val="000000"/>
                </a:solidFill>
                <a:effectLst/>
                <a:latin typeface="PT Sans"/>
              </a:rPr>
              <a:t>. Given these insights, managers can improve processes and the overall efficiency and utilization of their fleet using the </a:t>
            </a:r>
            <a:r>
              <a:rPr lang="en-US" sz="1100" b="1" i="0" dirty="0">
                <a:solidFill>
                  <a:srgbClr val="000000"/>
                </a:solidFill>
                <a:effectLst/>
                <a:latin typeface="PT Sans"/>
              </a:rPr>
              <a:t>forklift fleet management system</a:t>
            </a:r>
            <a:r>
              <a:rPr lang="en-US" sz="1100" b="0" i="0" dirty="0">
                <a:solidFill>
                  <a:srgbClr val="000000"/>
                </a:solidFill>
                <a:effectLst/>
                <a:latin typeface="PT Sans"/>
              </a:rPr>
              <a:t>.</a:t>
            </a:r>
          </a:p>
        </p:txBody>
      </p:sp>
      <p:sp>
        <p:nvSpPr>
          <p:cNvPr id="14" name="TextBox 13">
            <a:extLst>
              <a:ext uri="{FF2B5EF4-FFF2-40B4-BE49-F238E27FC236}">
                <a16:creationId xmlns:a16="http://schemas.microsoft.com/office/drawing/2014/main" id="{CD08C03A-9C30-420F-8A39-7B26AF5A9CDC}"/>
              </a:ext>
            </a:extLst>
          </p:cNvPr>
          <p:cNvSpPr txBox="1"/>
          <p:nvPr/>
        </p:nvSpPr>
        <p:spPr>
          <a:xfrm>
            <a:off x="119063" y="2140803"/>
            <a:ext cx="4572000" cy="369332"/>
          </a:xfrm>
          <a:prstGeom prst="rect">
            <a:avLst/>
          </a:prstGeom>
          <a:noFill/>
        </p:spPr>
        <p:txBody>
          <a:bodyPr wrap="square">
            <a:spAutoFit/>
          </a:bodyPr>
          <a:lstStyle/>
          <a:p>
            <a:pPr algn="l"/>
            <a:r>
              <a:rPr lang="en-US" b="1" i="0" dirty="0">
                <a:solidFill>
                  <a:srgbClr val="FF6A00"/>
                </a:solidFill>
                <a:effectLst/>
                <a:latin typeface="Open Sans"/>
              </a:rPr>
              <a:t>The Benefits of Forklift Tracking</a:t>
            </a:r>
          </a:p>
        </p:txBody>
      </p:sp>
      <p:pic>
        <p:nvPicPr>
          <p:cNvPr id="2" name="Picture 1">
            <a:extLst>
              <a:ext uri="{FF2B5EF4-FFF2-40B4-BE49-F238E27FC236}">
                <a16:creationId xmlns:a16="http://schemas.microsoft.com/office/drawing/2014/main" id="{BA5BA37E-7C90-A55C-76D2-0DF534E29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5D01D974-3486-2ACF-848A-62335FBE7A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97" y="250040"/>
            <a:ext cx="1827006" cy="1764912"/>
          </a:xfrm>
          <a:prstGeom prst="rect">
            <a:avLst/>
          </a:prstGeom>
        </p:spPr>
      </p:pic>
      <p:pic>
        <p:nvPicPr>
          <p:cNvPr id="3" name="Picture 2">
            <a:extLst>
              <a:ext uri="{FF2B5EF4-FFF2-40B4-BE49-F238E27FC236}">
                <a16:creationId xmlns:a16="http://schemas.microsoft.com/office/drawing/2014/main" id="{6BED837D-4CB1-739E-3F9D-B6BF5DC93C06}"/>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3D522FB-74F7-4AA6-839F-63C0B1B0C70C}"/>
              </a:ext>
            </a:extLst>
          </p:cNvPr>
          <p:cNvGrpSpPr/>
          <p:nvPr/>
        </p:nvGrpSpPr>
        <p:grpSpPr>
          <a:xfrm>
            <a:off x="158853" y="268008"/>
            <a:ext cx="8985147" cy="4701023"/>
            <a:chOff x="158853" y="268008"/>
            <a:chExt cx="8985147" cy="4701023"/>
          </a:xfrm>
        </p:grpSpPr>
        <p:pic>
          <p:nvPicPr>
            <p:cNvPr id="30757" name="Picture 37" descr="Forklift Anti-collision System Slowing Down Forklift">
              <a:extLst>
                <a:ext uri="{FF2B5EF4-FFF2-40B4-BE49-F238E27FC236}">
                  <a16:creationId xmlns:a16="http://schemas.microsoft.com/office/drawing/2014/main" id="{1313A96C-1B4A-4CBA-ACAB-1576D7CEB0D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02138" y="268008"/>
              <a:ext cx="5241862" cy="452655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9AA9AB4-1867-45A0-ACAB-2CB74D173D9A}"/>
                </a:ext>
              </a:extLst>
            </p:cNvPr>
            <p:cNvSpPr txBox="1"/>
            <p:nvPr/>
          </p:nvSpPr>
          <p:spPr>
            <a:xfrm>
              <a:off x="158853" y="2091320"/>
              <a:ext cx="5089793" cy="2877711"/>
            </a:xfrm>
            <a:prstGeom prst="rect">
              <a:avLst/>
            </a:prstGeom>
            <a:noFill/>
          </p:spPr>
          <p:txBody>
            <a:bodyPr wrap="square">
              <a:spAutoFit/>
            </a:bodyPr>
            <a:lstStyle/>
            <a:p>
              <a:pPr algn="l"/>
              <a:r>
                <a:rPr lang="en-US" sz="2000" b="1" i="0" dirty="0">
                  <a:solidFill>
                    <a:srgbClr val="FF6A00"/>
                  </a:solidFill>
                  <a:effectLst/>
                  <a:latin typeface="Open Sans"/>
                </a:rPr>
                <a:t>Increasing Safety Using the </a:t>
              </a:r>
              <a:br>
                <a:rPr lang="tr-TR" sz="2000" b="1" i="0" dirty="0">
                  <a:solidFill>
                    <a:srgbClr val="FF6A00"/>
                  </a:solidFill>
                  <a:effectLst/>
                  <a:latin typeface="Open Sans"/>
                </a:rPr>
              </a:br>
              <a:r>
                <a:rPr lang="en-US" sz="2000" b="1" i="0" dirty="0">
                  <a:solidFill>
                    <a:srgbClr val="FF6A00"/>
                  </a:solidFill>
                  <a:effectLst/>
                  <a:latin typeface="Open Sans"/>
                </a:rPr>
                <a:t>Forklift Anti-collision System</a:t>
              </a:r>
              <a:br>
                <a:rPr lang="tr-TR" sz="2000" b="1" i="0" dirty="0">
                  <a:solidFill>
                    <a:srgbClr val="FF6A00"/>
                  </a:solidFill>
                  <a:effectLst/>
                  <a:latin typeface="Open Sans"/>
                </a:rPr>
              </a:br>
              <a:endParaRPr lang="en-US" sz="2000" b="1" i="0" dirty="0">
                <a:solidFill>
                  <a:srgbClr val="FF6A00"/>
                </a:solidFill>
                <a:effectLst/>
                <a:latin typeface="Open Sans"/>
              </a:endParaRPr>
            </a:p>
            <a:p>
              <a:pPr algn="l"/>
              <a:r>
                <a:rPr lang="en-US" sz="1100" b="0" i="0" dirty="0">
                  <a:solidFill>
                    <a:srgbClr val="000000"/>
                  </a:solidFill>
                  <a:effectLst/>
                  <a:latin typeface="PT Sans"/>
                </a:rPr>
                <a:t>In the US alone, every year, forklift accidents account for 85 deaths and 34,900 serious injuries. At the same time, the Occupational Safety and Health Administration (OSHA) estimates that about </a:t>
              </a:r>
              <a:r>
                <a:rPr lang="en-US" sz="1100" b="1" i="0" dirty="0">
                  <a:solidFill>
                    <a:srgbClr val="000000"/>
                  </a:solidFill>
                  <a:effectLst/>
                  <a:latin typeface="PT Sans"/>
                </a:rPr>
                <a:t>70% of forklift accidents could be prevented</a:t>
              </a:r>
              <a:r>
                <a:rPr lang="en-US" sz="1100" b="0" i="0" dirty="0">
                  <a:solidFill>
                    <a:srgbClr val="000000"/>
                  </a:solidFill>
                  <a:effectLst/>
                  <a:latin typeface="PT Sans"/>
                </a:rPr>
                <a:t>.</a:t>
              </a:r>
              <a:br>
                <a:rPr lang="tr-TR" sz="1100" b="0" i="0" dirty="0">
                  <a:solidFill>
                    <a:srgbClr val="000000"/>
                  </a:solidFill>
                  <a:effectLst/>
                  <a:latin typeface="PT Sans"/>
                </a:rPr>
              </a:br>
              <a:endParaRPr lang="en-US" sz="1100" b="0" i="0" dirty="0">
                <a:solidFill>
                  <a:srgbClr val="000000"/>
                </a:solidFill>
                <a:effectLst/>
                <a:latin typeface="PT Sans"/>
              </a:endParaRPr>
            </a:p>
            <a:p>
              <a:pPr algn="l"/>
              <a:r>
                <a:rPr lang="en-US" sz="1100" b="0" i="0" dirty="0">
                  <a:solidFill>
                    <a:srgbClr val="000000"/>
                  </a:solidFill>
                  <a:effectLst/>
                  <a:latin typeface="PT Sans"/>
                </a:rPr>
                <a:t>Using </a:t>
              </a:r>
              <a:r>
                <a:rPr lang="en-US" sz="1100" b="0" i="0" u="none" strike="noStrike" dirty="0">
                  <a:solidFill>
                    <a:srgbClr val="059B39"/>
                  </a:solidFill>
                  <a:effectLst/>
                  <a:latin typeface="PT Sans"/>
                  <a:hlinkClick r:id="rId3"/>
                </a:rPr>
                <a:t>employee location tracking</a:t>
              </a:r>
              <a:r>
                <a:rPr lang="en-US" sz="1100" b="0" i="0" dirty="0">
                  <a:solidFill>
                    <a:srgbClr val="000000"/>
                  </a:solidFill>
                  <a:effectLst/>
                  <a:latin typeface="PT Sans"/>
                  <a:hlinkClick r:id="rId3"/>
                </a:rPr>
                <a:t> </a:t>
              </a:r>
              <a:r>
                <a:rPr lang="en-US" sz="1100" b="0" i="0" dirty="0">
                  <a:solidFill>
                    <a:srgbClr val="000000"/>
                  </a:solidFill>
                  <a:effectLst/>
                  <a:latin typeface="PT Sans"/>
                </a:rPr>
                <a:t>to know where people are moving within the facility as well knowing in real-time and with 30 cm accuracy where each forklift is means that the forklift can be </a:t>
              </a:r>
              <a:r>
                <a:rPr lang="en-US" sz="1100" b="1" i="0" dirty="0">
                  <a:solidFill>
                    <a:srgbClr val="000000"/>
                  </a:solidFill>
                  <a:effectLst/>
                  <a:latin typeface="PT Sans"/>
                </a:rPr>
                <a:t>automatically slowed down</a:t>
              </a:r>
              <a:r>
                <a:rPr lang="en-US" sz="1100" b="0" i="0" dirty="0">
                  <a:solidFill>
                    <a:srgbClr val="000000"/>
                  </a:solidFill>
                  <a:effectLst/>
                  <a:latin typeface="PT Sans"/>
                </a:rPr>
                <a:t> when approaching a cross road or being close to an employee or another forklift. This represent an industry-proven forklift anti-collision system to prevent forklift-to-forklift and forklift-to-employee collisions.</a:t>
              </a:r>
            </a:p>
          </p:txBody>
        </p:sp>
        <p:sp>
          <p:nvSpPr>
            <p:cNvPr id="13" name="Rectangle 12">
              <a:extLst>
                <a:ext uri="{FF2B5EF4-FFF2-40B4-BE49-F238E27FC236}">
                  <a16:creationId xmlns:a16="http://schemas.microsoft.com/office/drawing/2014/main" id="{CFE32D14-E0EB-4E31-81E6-3F3456FFFF27}"/>
                </a:ext>
              </a:extLst>
            </p:cNvPr>
            <p:cNvSpPr/>
            <p:nvPr/>
          </p:nvSpPr>
          <p:spPr>
            <a:xfrm>
              <a:off x="7569838" y="4242690"/>
              <a:ext cx="1415309" cy="457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pic>
        <p:nvPicPr>
          <p:cNvPr id="3" name="Picture 2">
            <a:extLst>
              <a:ext uri="{FF2B5EF4-FFF2-40B4-BE49-F238E27FC236}">
                <a16:creationId xmlns:a16="http://schemas.microsoft.com/office/drawing/2014/main" id="{4A13F67A-FAD2-0A09-E0D8-0CF6AC485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23C4A4EF-19B7-AFFD-3FF4-8D88F2D17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497" y="250040"/>
            <a:ext cx="1827006" cy="1764912"/>
          </a:xfrm>
          <a:prstGeom prst="rect">
            <a:avLst/>
          </a:prstGeom>
        </p:spPr>
      </p:pic>
      <p:pic>
        <p:nvPicPr>
          <p:cNvPr id="4" name="Picture 3">
            <a:extLst>
              <a:ext uri="{FF2B5EF4-FFF2-40B4-BE49-F238E27FC236}">
                <a16:creationId xmlns:a16="http://schemas.microsoft.com/office/drawing/2014/main" id="{CB9E2277-0942-605A-FAC0-EB44BCDC553D}"/>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17929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9FD48A9-C841-4BCE-A7A4-214079E4B7C4}"/>
              </a:ext>
            </a:extLst>
          </p:cNvPr>
          <p:cNvSpPr txBox="1"/>
          <p:nvPr/>
        </p:nvSpPr>
        <p:spPr>
          <a:xfrm>
            <a:off x="199825" y="3029819"/>
            <a:ext cx="5210979" cy="2123658"/>
          </a:xfrm>
          <a:prstGeom prst="rect">
            <a:avLst/>
          </a:prstGeom>
          <a:noFill/>
        </p:spPr>
        <p:txBody>
          <a:bodyPr wrap="square" rtlCol="0">
            <a:spAutoFit/>
          </a:bodyPr>
          <a:lstStyle/>
          <a:p>
            <a:pPr algn="l"/>
            <a:r>
              <a:rPr lang="tr-TR" sz="1100" b="0" i="0" dirty="0" err="1">
                <a:solidFill>
                  <a:srgbClr val="000000"/>
                </a:solidFill>
                <a:effectLst/>
                <a:latin typeface="PT Sans"/>
              </a:rPr>
              <a:t>Protechtio</a:t>
            </a:r>
            <a:r>
              <a:rPr lang="en-US" sz="1100" b="0" i="0" dirty="0">
                <a:solidFill>
                  <a:srgbClr val="000000"/>
                </a:solidFill>
                <a:effectLst/>
                <a:latin typeface="PT Sans"/>
              </a:rPr>
              <a:t>’s unrivaled scalability to deliver industry-proven </a:t>
            </a:r>
            <a:r>
              <a:rPr lang="en-US" sz="1100" b="0" i="0" u="none" strike="noStrike" dirty="0">
                <a:solidFill>
                  <a:srgbClr val="059B39"/>
                </a:solidFill>
                <a:effectLst/>
                <a:latin typeface="PT Sans"/>
                <a:hlinkClick r:id="rId2"/>
              </a:rPr>
              <a:t>indoor tracking</a:t>
            </a:r>
            <a:r>
              <a:rPr lang="en-US" sz="1100" b="0" i="0" dirty="0">
                <a:solidFill>
                  <a:srgbClr val="000000"/>
                </a:solidFill>
                <a:effectLst/>
                <a:latin typeface="PT Sans"/>
                <a:hlinkClick r:id="rId2"/>
              </a:rPr>
              <a:t> </a:t>
            </a:r>
            <a:r>
              <a:rPr lang="en-US" sz="1100" b="0" i="0" dirty="0">
                <a:solidFill>
                  <a:srgbClr val="000000"/>
                </a:solidFill>
                <a:effectLst/>
                <a:latin typeface="PT Sans"/>
              </a:rPr>
              <a:t>projects, whatever the size, allows you to create any number of virtual zones, which can then be easily updated at any time. This gives the intralogistics managers full control over developing virtual zones in which</a:t>
            </a:r>
            <a:r>
              <a:rPr lang="en-US" sz="1100" b="1" i="0" dirty="0">
                <a:solidFill>
                  <a:srgbClr val="000000"/>
                </a:solidFill>
                <a:effectLst/>
                <a:latin typeface="PT Sans"/>
              </a:rPr>
              <a:t> the driver gets alerted or warned</a:t>
            </a:r>
            <a:r>
              <a:rPr lang="en-US" sz="1100" b="0" i="0" dirty="0">
                <a:solidFill>
                  <a:srgbClr val="000000"/>
                </a:solidFill>
                <a:effectLst/>
                <a:latin typeface="PT Sans"/>
              </a:rPr>
              <a:t> to avoid of driving to banned areas.</a:t>
            </a:r>
            <a:endParaRPr lang="tr-TR" sz="1100" b="0" i="0" dirty="0">
              <a:solidFill>
                <a:srgbClr val="000000"/>
              </a:solidFill>
              <a:effectLst/>
              <a:latin typeface="PT Sans"/>
            </a:endParaRPr>
          </a:p>
          <a:p>
            <a:pPr algn="l"/>
            <a:endParaRPr lang="en-US" sz="1100" b="0" i="0" dirty="0">
              <a:solidFill>
                <a:srgbClr val="000000"/>
              </a:solidFill>
              <a:effectLst/>
              <a:latin typeface="PT Sans"/>
            </a:endParaRPr>
          </a:p>
          <a:p>
            <a:pPr algn="l"/>
            <a:r>
              <a:rPr lang="en-US" sz="1100" b="0" i="0" dirty="0">
                <a:solidFill>
                  <a:srgbClr val="000000"/>
                </a:solidFill>
                <a:effectLst/>
                <a:latin typeface="PT Sans"/>
              </a:rPr>
              <a:t>The forklift driver can also be alerted on his screen if the visitor, e.g. truck driver </a:t>
            </a:r>
            <a:r>
              <a:rPr lang="en-US" sz="1100" b="1" i="0" dirty="0">
                <a:solidFill>
                  <a:srgbClr val="000000"/>
                </a:solidFill>
                <a:effectLst/>
                <a:latin typeface="PT Sans"/>
              </a:rPr>
              <a:t>suddenly steps in his zone of operation</a:t>
            </a:r>
            <a:r>
              <a:rPr lang="en-US" sz="1100" b="0" i="0" dirty="0">
                <a:solidFill>
                  <a:srgbClr val="000000"/>
                </a:solidFill>
                <a:effectLst/>
                <a:latin typeface="PT Sans"/>
              </a:rPr>
              <a:t> to prevent the injury. The alerts can be set not only based on the position of the forklift, but on </a:t>
            </a:r>
            <a:r>
              <a:rPr lang="en-US" sz="1100" b="1" i="0" dirty="0">
                <a:solidFill>
                  <a:srgbClr val="000000"/>
                </a:solidFill>
                <a:effectLst/>
                <a:latin typeface="PT Sans"/>
              </a:rPr>
              <a:t>excessive driving speed</a:t>
            </a:r>
            <a:r>
              <a:rPr lang="en-US" sz="1100" b="0" i="0" dirty="0">
                <a:solidFill>
                  <a:srgbClr val="000000"/>
                </a:solidFill>
                <a:effectLst/>
                <a:latin typeface="PT Sans"/>
              </a:rPr>
              <a:t>. This smart forklift concept increases the observance of access rules, forklift damage prevention and overall workplace safety.</a:t>
            </a:r>
          </a:p>
          <a:p>
            <a:endParaRPr lang="tr-TR" sz="1100" dirty="0"/>
          </a:p>
        </p:txBody>
      </p:sp>
      <p:grpSp>
        <p:nvGrpSpPr>
          <p:cNvPr id="6" name="Group 5">
            <a:extLst>
              <a:ext uri="{FF2B5EF4-FFF2-40B4-BE49-F238E27FC236}">
                <a16:creationId xmlns:a16="http://schemas.microsoft.com/office/drawing/2014/main" id="{42E60688-F912-4487-8E52-8B483ED07E4B}"/>
              </a:ext>
            </a:extLst>
          </p:cNvPr>
          <p:cNvGrpSpPr/>
          <p:nvPr/>
        </p:nvGrpSpPr>
        <p:grpSpPr>
          <a:xfrm>
            <a:off x="3990870" y="75192"/>
            <a:ext cx="5076011" cy="4383336"/>
            <a:chOff x="3990870" y="75192"/>
            <a:chExt cx="5076011" cy="4383336"/>
          </a:xfrm>
        </p:grpSpPr>
        <p:pic>
          <p:nvPicPr>
            <p:cNvPr id="31777" name="Picture 33" descr="Smart Forklift for Increasing Safety and Access Control">
              <a:extLst>
                <a:ext uri="{FF2B5EF4-FFF2-40B4-BE49-F238E27FC236}">
                  <a16:creationId xmlns:a16="http://schemas.microsoft.com/office/drawing/2014/main" id="{539E5839-B87A-4712-98D3-3A74A1B1D49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90870" y="75192"/>
              <a:ext cx="5076011" cy="438333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09AA208-2F87-4D48-A7ED-AEAEEC5437A6}"/>
                </a:ext>
              </a:extLst>
            </p:cNvPr>
            <p:cNvSpPr/>
            <p:nvPr/>
          </p:nvSpPr>
          <p:spPr>
            <a:xfrm>
              <a:off x="7626063" y="3950708"/>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sp>
        <p:nvSpPr>
          <p:cNvPr id="11" name="TextBox 10">
            <a:extLst>
              <a:ext uri="{FF2B5EF4-FFF2-40B4-BE49-F238E27FC236}">
                <a16:creationId xmlns:a16="http://schemas.microsoft.com/office/drawing/2014/main" id="{4296745B-DA30-430B-8551-8D3D5CC242A4}"/>
              </a:ext>
            </a:extLst>
          </p:cNvPr>
          <p:cNvSpPr txBox="1"/>
          <p:nvPr/>
        </p:nvSpPr>
        <p:spPr>
          <a:xfrm>
            <a:off x="199825" y="2457590"/>
            <a:ext cx="4572000" cy="646331"/>
          </a:xfrm>
          <a:prstGeom prst="rect">
            <a:avLst/>
          </a:prstGeom>
          <a:noFill/>
        </p:spPr>
        <p:txBody>
          <a:bodyPr wrap="square">
            <a:spAutoFit/>
          </a:bodyPr>
          <a:lstStyle/>
          <a:p>
            <a:pPr algn="l"/>
            <a:r>
              <a:rPr lang="en-US" b="1" i="0" dirty="0">
                <a:solidFill>
                  <a:srgbClr val="FF6A00"/>
                </a:solidFill>
                <a:effectLst/>
                <a:latin typeface="Open Sans"/>
              </a:rPr>
              <a:t>Smart Forklift Alerts for Increasing Safety and Access Control</a:t>
            </a:r>
          </a:p>
        </p:txBody>
      </p:sp>
      <p:pic>
        <p:nvPicPr>
          <p:cNvPr id="2" name="Picture 1">
            <a:extLst>
              <a:ext uri="{FF2B5EF4-FFF2-40B4-BE49-F238E27FC236}">
                <a16:creationId xmlns:a16="http://schemas.microsoft.com/office/drawing/2014/main" id="{95A93A36-02EE-643A-541E-2A05B6E5E8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5" name="Picture 4">
            <a:extLst>
              <a:ext uri="{FF2B5EF4-FFF2-40B4-BE49-F238E27FC236}">
                <a16:creationId xmlns:a16="http://schemas.microsoft.com/office/drawing/2014/main" id="{50C7DA14-C611-814D-B5DF-ED1D9FEF42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497" y="250040"/>
            <a:ext cx="2062680" cy="1992576"/>
          </a:xfrm>
          <a:prstGeom prst="rect">
            <a:avLst/>
          </a:prstGeom>
        </p:spPr>
      </p:pic>
      <p:pic>
        <p:nvPicPr>
          <p:cNvPr id="3" name="Picture 2">
            <a:extLst>
              <a:ext uri="{FF2B5EF4-FFF2-40B4-BE49-F238E27FC236}">
                <a16:creationId xmlns:a16="http://schemas.microsoft.com/office/drawing/2014/main" id="{8724807D-31DF-1BDD-5005-6536405E2C77}"/>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33786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2F556B-EF1A-407E-93E1-34BD77BEF460}"/>
              </a:ext>
            </a:extLst>
          </p:cNvPr>
          <p:cNvGrpSpPr/>
          <p:nvPr/>
        </p:nvGrpSpPr>
        <p:grpSpPr>
          <a:xfrm>
            <a:off x="193199" y="161848"/>
            <a:ext cx="8823320" cy="4833642"/>
            <a:chOff x="193199" y="161848"/>
            <a:chExt cx="8823320" cy="4833642"/>
          </a:xfrm>
        </p:grpSpPr>
        <p:sp>
          <p:nvSpPr>
            <p:cNvPr id="18" name="TextBox 17">
              <a:extLst>
                <a:ext uri="{FF2B5EF4-FFF2-40B4-BE49-F238E27FC236}">
                  <a16:creationId xmlns:a16="http://schemas.microsoft.com/office/drawing/2014/main" id="{5BF1CD05-F1ED-4AA2-BB75-7565327A3F4A}"/>
                </a:ext>
              </a:extLst>
            </p:cNvPr>
            <p:cNvSpPr txBox="1"/>
            <p:nvPr/>
          </p:nvSpPr>
          <p:spPr>
            <a:xfrm>
              <a:off x="193199" y="2571750"/>
              <a:ext cx="4572000" cy="2423740"/>
            </a:xfrm>
            <a:prstGeom prst="rect">
              <a:avLst/>
            </a:prstGeom>
            <a:noFill/>
          </p:spPr>
          <p:txBody>
            <a:bodyPr wrap="square">
              <a:spAutoFit/>
            </a:bodyPr>
            <a:lstStyle/>
            <a:p>
              <a:pPr algn="l"/>
              <a:r>
                <a:rPr lang="en-US" b="1" i="0" dirty="0">
                  <a:solidFill>
                    <a:srgbClr val="FF6A00"/>
                  </a:solidFill>
                  <a:effectLst/>
                  <a:latin typeface="Open Sans"/>
                </a:rPr>
                <a:t>Forklift Navigation and Prevention </a:t>
              </a:r>
              <a:br>
                <a:rPr lang="tr-TR" b="1" i="0" dirty="0">
                  <a:solidFill>
                    <a:srgbClr val="FF6A00"/>
                  </a:solidFill>
                  <a:effectLst/>
                  <a:latin typeface="Open Sans"/>
                </a:rPr>
              </a:br>
              <a:r>
                <a:rPr lang="en-US" b="1" i="0" dirty="0">
                  <a:solidFill>
                    <a:srgbClr val="FF6A00"/>
                  </a:solidFill>
                  <a:effectLst/>
                  <a:latin typeface="Open Sans"/>
                </a:rPr>
                <a:t>of Incorrect Unloads</a:t>
              </a:r>
            </a:p>
            <a:p>
              <a:pPr algn="l"/>
              <a:r>
                <a:rPr lang="en-US" sz="1050" b="0" i="0" dirty="0">
                  <a:solidFill>
                    <a:srgbClr val="000000"/>
                  </a:solidFill>
                  <a:effectLst/>
                  <a:latin typeface="PT Sans"/>
                </a:rPr>
                <a:t>Every forklift is equipped with a screen, so operators have a real-time view of their allocated tasks. Through this, operators immediately know where to pick up the next load and the exact location of where to unload it. In addition, the navigation guides the operator via the </a:t>
              </a:r>
              <a:r>
                <a:rPr lang="en-US" sz="1050" b="1" i="0" dirty="0">
                  <a:solidFill>
                    <a:srgbClr val="000000"/>
                  </a:solidFill>
                  <a:effectLst/>
                  <a:latin typeface="PT Sans"/>
                </a:rPr>
                <a:t>fastest/shortest route</a:t>
              </a:r>
              <a:r>
                <a:rPr lang="en-US" sz="1050" b="0" i="0" dirty="0">
                  <a:solidFill>
                    <a:srgbClr val="000000"/>
                  </a:solidFill>
                  <a:effectLst/>
                  <a:latin typeface="PT Sans"/>
                </a:rPr>
                <a:t> based on the traffic and blockers on the route.</a:t>
              </a:r>
              <a:endParaRPr lang="tr-TR" sz="1050" b="0" i="0" dirty="0">
                <a:solidFill>
                  <a:srgbClr val="000000"/>
                </a:solidFill>
                <a:effectLst/>
                <a:latin typeface="PT Sans"/>
              </a:endParaRPr>
            </a:p>
            <a:p>
              <a:pPr algn="l"/>
              <a:endParaRPr lang="en-US" sz="1050" b="0" i="0" dirty="0">
                <a:solidFill>
                  <a:srgbClr val="000000"/>
                </a:solidFill>
                <a:effectLst/>
                <a:latin typeface="PT Sans"/>
              </a:endParaRPr>
            </a:p>
            <a:p>
              <a:pPr algn="l"/>
              <a:r>
                <a:rPr lang="en-US" sz="1050" b="0" i="0" dirty="0">
                  <a:solidFill>
                    <a:srgbClr val="000000"/>
                  </a:solidFill>
                  <a:effectLst/>
                  <a:latin typeface="PT Sans"/>
                </a:rPr>
                <a:t>At the moment the operator is ready to drop off the load, they are immediately alerted if they are at an incorrect position,</a:t>
              </a:r>
              <a:r>
                <a:rPr lang="en-US" sz="1050" b="1" i="0" dirty="0">
                  <a:solidFill>
                    <a:srgbClr val="000000"/>
                  </a:solidFill>
                  <a:effectLst/>
                  <a:latin typeface="PT Sans"/>
                </a:rPr>
                <a:t> preventing an incorrect unload.</a:t>
              </a:r>
              <a:r>
                <a:rPr lang="en-US" sz="1050" b="0" i="0" dirty="0">
                  <a:solidFill>
                    <a:srgbClr val="000000"/>
                  </a:solidFill>
                  <a:effectLst/>
                  <a:latin typeface="PT Sans"/>
                </a:rPr>
                <a:t> Unlike other real-time location systems, only UWB-powered </a:t>
              </a:r>
              <a:r>
                <a:rPr lang="tr-TR" sz="1050" dirty="0" err="1">
                  <a:solidFill>
                    <a:srgbClr val="000000"/>
                  </a:solidFill>
                  <a:latin typeface="PT Sans"/>
                </a:rPr>
                <a:t>Protechtio</a:t>
              </a:r>
              <a:r>
                <a:rPr lang="en-US" sz="1050" b="0" i="0" dirty="0">
                  <a:solidFill>
                    <a:srgbClr val="000000"/>
                  </a:solidFill>
                  <a:effectLst/>
                  <a:latin typeface="PT Sans"/>
                </a:rPr>
                <a:t> RTLS ensures 30 cm accuracy, even in harsh industrial environments, when you need to know the exact position of each pallet.</a:t>
              </a:r>
            </a:p>
          </p:txBody>
        </p:sp>
        <p:pic>
          <p:nvPicPr>
            <p:cNvPr id="29731" name="Picture 35" descr="Forklift Tracking Navigation">
              <a:extLst>
                <a:ext uri="{FF2B5EF4-FFF2-40B4-BE49-F238E27FC236}">
                  <a16:creationId xmlns:a16="http://schemas.microsoft.com/office/drawing/2014/main" id="{B2CDA480-28D8-421E-9266-C1CBB4D9F11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12438" y="161848"/>
              <a:ext cx="5304081" cy="45802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0B3D938-4D10-43AF-98B4-450E1223DA38}"/>
                </a:ext>
              </a:extLst>
            </p:cNvPr>
            <p:cNvSpPr/>
            <p:nvPr/>
          </p:nvSpPr>
          <p:spPr>
            <a:xfrm>
              <a:off x="7585472" y="4542894"/>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pic>
        <p:nvPicPr>
          <p:cNvPr id="3" name="Picture 2">
            <a:extLst>
              <a:ext uri="{FF2B5EF4-FFF2-40B4-BE49-F238E27FC236}">
                <a16:creationId xmlns:a16="http://schemas.microsoft.com/office/drawing/2014/main" id="{0FB4368C-5629-CAC4-11BF-8334B636A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4" name="Picture 3">
            <a:extLst>
              <a:ext uri="{FF2B5EF4-FFF2-40B4-BE49-F238E27FC236}">
                <a16:creationId xmlns:a16="http://schemas.microsoft.com/office/drawing/2014/main" id="{9F0756CB-1C8D-FBA9-7B2D-51C84210D3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049" y="268008"/>
            <a:ext cx="2165888" cy="2094737"/>
          </a:xfrm>
          <a:prstGeom prst="rect">
            <a:avLst/>
          </a:prstGeom>
        </p:spPr>
      </p:pic>
      <p:pic>
        <p:nvPicPr>
          <p:cNvPr id="5" name="Picture 4">
            <a:extLst>
              <a:ext uri="{FF2B5EF4-FFF2-40B4-BE49-F238E27FC236}">
                <a16:creationId xmlns:a16="http://schemas.microsoft.com/office/drawing/2014/main" id="{B568E5F9-4963-1088-0219-D114CC77C594}"/>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27616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9F6535-B3EF-42E8-86A4-68D11F3F333C}"/>
              </a:ext>
            </a:extLst>
          </p:cNvPr>
          <p:cNvGrpSpPr/>
          <p:nvPr/>
        </p:nvGrpSpPr>
        <p:grpSpPr>
          <a:xfrm>
            <a:off x="148142" y="321355"/>
            <a:ext cx="8995858" cy="4324061"/>
            <a:chOff x="148142" y="321355"/>
            <a:chExt cx="8995858" cy="4324061"/>
          </a:xfrm>
        </p:grpSpPr>
        <p:sp>
          <p:nvSpPr>
            <p:cNvPr id="10" name="TextBox 9">
              <a:extLst>
                <a:ext uri="{FF2B5EF4-FFF2-40B4-BE49-F238E27FC236}">
                  <a16:creationId xmlns:a16="http://schemas.microsoft.com/office/drawing/2014/main" id="{A201B6D7-845E-492B-BE38-8C2E356E05E0}"/>
                </a:ext>
              </a:extLst>
            </p:cNvPr>
            <p:cNvSpPr txBox="1"/>
            <p:nvPr/>
          </p:nvSpPr>
          <p:spPr>
            <a:xfrm>
              <a:off x="148142" y="2414036"/>
              <a:ext cx="4617720" cy="2231380"/>
            </a:xfrm>
            <a:prstGeom prst="rect">
              <a:avLst/>
            </a:prstGeom>
            <a:noFill/>
          </p:spPr>
          <p:txBody>
            <a:bodyPr wrap="square">
              <a:spAutoFit/>
            </a:bodyPr>
            <a:lstStyle/>
            <a:p>
              <a:pPr algn="l"/>
              <a:r>
                <a:rPr lang="en-US" sz="2000" b="1" i="0" dirty="0">
                  <a:solidFill>
                    <a:srgbClr val="FF6A00"/>
                  </a:solidFill>
                  <a:effectLst/>
                  <a:latin typeface="Open Sans"/>
                </a:rPr>
                <a:t>Forklift Traffic Data</a:t>
              </a:r>
              <a:br>
                <a:rPr lang="tr-TR" sz="2000" b="1" dirty="0">
                  <a:solidFill>
                    <a:srgbClr val="FF6A00"/>
                  </a:solidFill>
                  <a:latin typeface="Open Sans"/>
                </a:rPr>
              </a:br>
              <a:endParaRPr lang="en-US" sz="2000" b="1" i="0" dirty="0">
                <a:solidFill>
                  <a:srgbClr val="FF6A00"/>
                </a:solidFill>
                <a:effectLst/>
                <a:latin typeface="Open Sans"/>
              </a:endParaRPr>
            </a:p>
            <a:p>
              <a:pPr algn="l"/>
              <a:r>
                <a:rPr lang="en-US" sz="1100" b="0" i="0" dirty="0">
                  <a:solidFill>
                    <a:srgbClr val="000000"/>
                  </a:solidFill>
                  <a:effectLst/>
                  <a:latin typeface="PT Sans"/>
                </a:rPr>
                <a:t>As well as the routes of each forklift, advanced visualization can bring additional insights and an understanding of processes to streamline the traffic and remove bottlenecks. These include </a:t>
              </a:r>
              <a:r>
                <a:rPr lang="en-US" sz="1100" b="1" i="0" dirty="0">
                  <a:solidFill>
                    <a:srgbClr val="000000"/>
                  </a:solidFill>
                  <a:effectLst/>
                  <a:latin typeface="PT Sans"/>
                </a:rPr>
                <a:t>Heatmaps</a:t>
              </a:r>
              <a:r>
                <a:rPr lang="en-US" sz="1100" b="0" i="0" dirty="0">
                  <a:solidFill>
                    <a:srgbClr val="000000"/>
                  </a:solidFill>
                  <a:effectLst/>
                  <a:latin typeface="PT Sans"/>
                </a:rPr>
                <a:t> – showing how the </a:t>
              </a:r>
              <a:r>
                <a:rPr lang="en-US" sz="1100" b="1" i="0" dirty="0">
                  <a:solidFill>
                    <a:srgbClr val="000000"/>
                  </a:solidFill>
                  <a:effectLst/>
                  <a:latin typeface="PT Sans"/>
                </a:rPr>
                <a:t>density of the traffic</a:t>
              </a:r>
              <a:r>
                <a:rPr lang="en-US" sz="1100" b="0" i="0" dirty="0">
                  <a:solidFill>
                    <a:srgbClr val="000000"/>
                  </a:solidFill>
                  <a:effectLst/>
                  <a:latin typeface="PT Sans"/>
                </a:rPr>
                <a:t> is distributed within the facility and </a:t>
              </a:r>
              <a:r>
                <a:rPr lang="en-US" sz="1100" b="1" i="0" dirty="0">
                  <a:solidFill>
                    <a:srgbClr val="000000"/>
                  </a:solidFill>
                  <a:effectLst/>
                  <a:latin typeface="PT Sans"/>
                </a:rPr>
                <a:t>Spaghetti diagrams</a:t>
              </a:r>
              <a:r>
                <a:rPr lang="en-US" sz="1100" b="0" i="0" dirty="0">
                  <a:solidFill>
                    <a:srgbClr val="000000"/>
                  </a:solidFill>
                  <a:effectLst/>
                  <a:latin typeface="PT Sans"/>
                </a:rPr>
                <a:t> – visualizing </a:t>
              </a:r>
              <a:r>
                <a:rPr lang="en-US" sz="1100" b="1" i="0" dirty="0">
                  <a:solidFill>
                    <a:srgbClr val="000000"/>
                  </a:solidFill>
                  <a:effectLst/>
                  <a:latin typeface="PT Sans"/>
                </a:rPr>
                <a:t>the continuous flow</a:t>
              </a:r>
              <a:r>
                <a:rPr lang="en-US" sz="1100" b="0" i="0" dirty="0">
                  <a:solidFill>
                    <a:srgbClr val="000000"/>
                  </a:solidFill>
                  <a:effectLst/>
                  <a:latin typeface="PT Sans"/>
                </a:rPr>
                <a:t> of traffic throughout the halls.</a:t>
              </a:r>
              <a:br>
                <a:rPr lang="tr-TR" sz="1100" b="0" i="0" dirty="0">
                  <a:solidFill>
                    <a:srgbClr val="000000"/>
                  </a:solidFill>
                  <a:effectLst/>
                  <a:latin typeface="PT Sans"/>
                </a:rPr>
              </a:br>
              <a:endParaRPr lang="en-US" sz="1100" b="0" i="0" dirty="0">
                <a:solidFill>
                  <a:srgbClr val="000000"/>
                </a:solidFill>
                <a:effectLst/>
                <a:latin typeface="PT Sans"/>
              </a:endParaRPr>
            </a:p>
            <a:p>
              <a:pPr algn="l"/>
              <a:r>
                <a:rPr lang="en-US" sz="1100" b="0" i="0" dirty="0">
                  <a:solidFill>
                    <a:srgbClr val="000000"/>
                  </a:solidFill>
                  <a:effectLst/>
                  <a:latin typeface="PT Sans"/>
                </a:rPr>
                <a:t>These commonly understandable visualization methods help to onboard and get the </a:t>
              </a:r>
              <a:r>
                <a:rPr lang="en-US" sz="1100" b="1" i="0" dirty="0">
                  <a:solidFill>
                    <a:srgbClr val="000000"/>
                  </a:solidFill>
                  <a:effectLst/>
                  <a:latin typeface="PT Sans"/>
                </a:rPr>
                <a:t>agreement of all stakeholders</a:t>
              </a:r>
              <a:r>
                <a:rPr lang="en-US" sz="1100" b="0" i="0" dirty="0">
                  <a:solidFill>
                    <a:srgbClr val="000000"/>
                  </a:solidFill>
                  <a:effectLst/>
                  <a:latin typeface="PT Sans"/>
                </a:rPr>
                <a:t> for increasing the efficiency and cutting costs projects.</a:t>
              </a:r>
            </a:p>
          </p:txBody>
        </p:sp>
        <p:pic>
          <p:nvPicPr>
            <p:cNvPr id="16426" name="Picture 42" descr="Forklift Tracking Traffic Data Heatmaps and Spaghetti Diagrams">
              <a:extLst>
                <a:ext uri="{FF2B5EF4-FFF2-40B4-BE49-F238E27FC236}">
                  <a16:creationId xmlns:a16="http://schemas.microsoft.com/office/drawing/2014/main" id="{630D648C-CF7D-4ED8-A7D7-539709EC46D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26279" y="321355"/>
              <a:ext cx="4617721" cy="398758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77E80E9E-95C3-4079-96EC-24ABEED2C582}"/>
                </a:ext>
              </a:extLst>
            </p:cNvPr>
            <p:cNvSpPr/>
            <p:nvPr/>
          </p:nvSpPr>
          <p:spPr>
            <a:xfrm>
              <a:off x="7662843" y="3848644"/>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grpSp>
      <p:pic>
        <p:nvPicPr>
          <p:cNvPr id="3" name="Picture 2">
            <a:extLst>
              <a:ext uri="{FF2B5EF4-FFF2-40B4-BE49-F238E27FC236}">
                <a16:creationId xmlns:a16="http://schemas.microsoft.com/office/drawing/2014/main" id="{5FDC1A55-1F8F-F206-7466-27BD438DE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C97F77D4-672B-76A1-BC4D-0938081BDF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97" y="250040"/>
            <a:ext cx="2062680" cy="1992576"/>
          </a:xfrm>
          <a:prstGeom prst="rect">
            <a:avLst/>
          </a:prstGeom>
        </p:spPr>
      </p:pic>
      <p:pic>
        <p:nvPicPr>
          <p:cNvPr id="4" name="Picture 3">
            <a:extLst>
              <a:ext uri="{FF2B5EF4-FFF2-40B4-BE49-F238E27FC236}">
                <a16:creationId xmlns:a16="http://schemas.microsoft.com/office/drawing/2014/main" id="{C6A24BFC-B705-B6B7-5586-84E7C4A10D66}"/>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32536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E1C2B2-CA78-4B8B-A62F-B5125A450FD1}"/>
              </a:ext>
            </a:extLst>
          </p:cNvPr>
          <p:cNvGrpSpPr/>
          <p:nvPr/>
        </p:nvGrpSpPr>
        <p:grpSpPr>
          <a:xfrm>
            <a:off x="119973" y="138546"/>
            <a:ext cx="9024027" cy="4694618"/>
            <a:chOff x="119973" y="138546"/>
            <a:chExt cx="9024027" cy="4694618"/>
          </a:xfrm>
        </p:grpSpPr>
        <p:pic>
          <p:nvPicPr>
            <p:cNvPr id="32813" name="Picture 45" descr="Forklift Tracking for Material Flow">
              <a:extLst>
                <a:ext uri="{FF2B5EF4-FFF2-40B4-BE49-F238E27FC236}">
                  <a16:creationId xmlns:a16="http://schemas.microsoft.com/office/drawing/2014/main" id="{ECA36A89-0749-4671-8E90-B8F73594F54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31073" y="138546"/>
              <a:ext cx="5312927" cy="458792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7456AFA-0CFB-4B98-8F0E-F3D3DE042D99}"/>
                </a:ext>
              </a:extLst>
            </p:cNvPr>
            <p:cNvSpPr/>
            <p:nvPr/>
          </p:nvSpPr>
          <p:spPr>
            <a:xfrm>
              <a:off x="7452721" y="4190982"/>
              <a:ext cx="1503992"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9" name="TextBox 18">
              <a:extLst>
                <a:ext uri="{FF2B5EF4-FFF2-40B4-BE49-F238E27FC236}">
                  <a16:creationId xmlns:a16="http://schemas.microsoft.com/office/drawing/2014/main" id="{8DF50C9D-8095-4781-87DB-C6081D2B819D}"/>
                </a:ext>
              </a:extLst>
            </p:cNvPr>
            <p:cNvSpPr txBox="1"/>
            <p:nvPr/>
          </p:nvSpPr>
          <p:spPr>
            <a:xfrm>
              <a:off x="119973" y="2940338"/>
              <a:ext cx="4572000" cy="1892826"/>
            </a:xfrm>
            <a:prstGeom prst="rect">
              <a:avLst/>
            </a:prstGeom>
            <a:noFill/>
          </p:spPr>
          <p:txBody>
            <a:bodyPr wrap="square">
              <a:spAutoFit/>
            </a:bodyPr>
            <a:lstStyle/>
            <a:p>
              <a:pPr algn="l"/>
              <a:r>
                <a:rPr lang="en-US" sz="900" b="0" i="0" dirty="0">
                  <a:solidFill>
                    <a:srgbClr val="000000"/>
                  </a:solidFill>
                  <a:effectLst/>
                  <a:latin typeface="PT Sans"/>
                </a:rPr>
                <a:t>In certain use cases, it’s reasonable, from a cost standpoint, to use forklift tracking for </a:t>
              </a:r>
              <a:r>
                <a:rPr lang="en-US" sz="900" b="0" i="0" u="none" strike="noStrike" dirty="0">
                  <a:solidFill>
                    <a:srgbClr val="059B39"/>
                  </a:solidFill>
                  <a:effectLst/>
                  <a:latin typeface="PT Sans"/>
                  <a:hlinkClick r:id="rId3"/>
                </a:rPr>
                <a:t>tracking assets and material flow</a:t>
              </a:r>
              <a:r>
                <a:rPr lang="en-US" sz="900" b="0" i="0" dirty="0">
                  <a:solidFill>
                    <a:srgbClr val="000000"/>
                  </a:solidFill>
                  <a:effectLst/>
                  <a:latin typeface="PT Sans"/>
                </a:rPr>
                <a:t>. Instead of putting a tag on each pallet with the material, which increases the cost of both the actual number of tags needed and the cost of the process of adding them, it’s cheaper and easier to track only the forklifts manipulating the goods and by that tracking the pallets too. Anytime the forklift loads the material, the pallet is identified using either cameras and barcodes or NFC technology. At the same moment, the real-time position is known, which creates</a:t>
              </a:r>
              <a:r>
                <a:rPr lang="en-US" sz="900" b="1" i="0" dirty="0">
                  <a:solidFill>
                    <a:srgbClr val="000000"/>
                  </a:solidFill>
                  <a:effectLst/>
                  <a:latin typeface="PT Sans"/>
                </a:rPr>
                <a:t> full visibility of the material’s location and its flow</a:t>
              </a:r>
              <a:r>
                <a:rPr lang="en-US" sz="900" b="0" i="0" dirty="0">
                  <a:solidFill>
                    <a:srgbClr val="000000"/>
                  </a:solidFill>
                  <a:effectLst/>
                  <a:latin typeface="PT Sans"/>
                </a:rPr>
                <a:t> without tracking the pallet itself, dramatically decreasing the project’s costs.</a:t>
              </a:r>
              <a:endParaRPr lang="tr-TR" sz="900" b="0" i="0" dirty="0">
                <a:solidFill>
                  <a:srgbClr val="000000"/>
                </a:solidFill>
                <a:effectLst/>
                <a:latin typeface="PT Sans"/>
              </a:endParaRPr>
            </a:p>
            <a:p>
              <a:pPr algn="l"/>
              <a:endParaRPr lang="en-US" sz="900" b="0" i="0" dirty="0">
                <a:solidFill>
                  <a:srgbClr val="000000"/>
                </a:solidFill>
                <a:effectLst/>
                <a:latin typeface="PT Sans"/>
              </a:endParaRPr>
            </a:p>
            <a:p>
              <a:pPr algn="l"/>
              <a:r>
                <a:rPr lang="en-US" sz="900" b="0" i="0" dirty="0">
                  <a:solidFill>
                    <a:srgbClr val="000000"/>
                  </a:solidFill>
                  <a:effectLst/>
                  <a:latin typeface="PT Sans"/>
                </a:rPr>
                <a:t>Furthermore, as the forklift driver </a:t>
              </a:r>
              <a:r>
                <a:rPr lang="en-US" sz="900" b="1" i="0" dirty="0">
                  <a:solidFill>
                    <a:srgbClr val="000000"/>
                  </a:solidFill>
                  <a:effectLst/>
                  <a:latin typeface="PT Sans"/>
                </a:rPr>
                <a:t>doesn’t have to leave the driver’s cab</a:t>
              </a:r>
              <a:r>
                <a:rPr lang="en-US" sz="900" b="0" i="0" dirty="0">
                  <a:solidFill>
                    <a:srgbClr val="000000"/>
                  </a:solidFill>
                  <a:effectLst/>
                  <a:latin typeface="PT Sans"/>
                </a:rPr>
                <a:t> for collecting Kanban cards, work orders or scanning the pallet, the risk of accidents is significantly reduced.</a:t>
              </a:r>
            </a:p>
          </p:txBody>
        </p:sp>
      </p:grpSp>
      <p:sp>
        <p:nvSpPr>
          <p:cNvPr id="9" name="TextBox 8">
            <a:extLst>
              <a:ext uri="{FF2B5EF4-FFF2-40B4-BE49-F238E27FC236}">
                <a16:creationId xmlns:a16="http://schemas.microsoft.com/office/drawing/2014/main" id="{9CA92446-FF60-41F7-8F9E-9D5F72CBCD38}"/>
              </a:ext>
            </a:extLst>
          </p:cNvPr>
          <p:cNvSpPr txBox="1"/>
          <p:nvPr/>
        </p:nvSpPr>
        <p:spPr>
          <a:xfrm>
            <a:off x="95481" y="1924675"/>
            <a:ext cx="4620984" cy="1015663"/>
          </a:xfrm>
          <a:prstGeom prst="rect">
            <a:avLst/>
          </a:prstGeom>
          <a:noFill/>
        </p:spPr>
        <p:txBody>
          <a:bodyPr wrap="square">
            <a:spAutoFit/>
          </a:bodyPr>
          <a:lstStyle/>
          <a:p>
            <a:pPr algn="l"/>
            <a:r>
              <a:rPr lang="en-US" sz="2000" b="1" i="0" dirty="0">
                <a:solidFill>
                  <a:srgbClr val="FF6A00"/>
                </a:solidFill>
                <a:effectLst/>
                <a:latin typeface="Open Sans"/>
              </a:rPr>
              <a:t>Tracking Material Flow using Forklift Tracking while Reducing Injuries </a:t>
            </a:r>
          </a:p>
        </p:txBody>
      </p:sp>
      <p:pic>
        <p:nvPicPr>
          <p:cNvPr id="3" name="Picture 2">
            <a:extLst>
              <a:ext uri="{FF2B5EF4-FFF2-40B4-BE49-F238E27FC236}">
                <a16:creationId xmlns:a16="http://schemas.microsoft.com/office/drawing/2014/main" id="{1167106D-CFBD-BC29-8D84-EA2B32735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6" name="Picture 5">
            <a:extLst>
              <a:ext uri="{FF2B5EF4-FFF2-40B4-BE49-F238E27FC236}">
                <a16:creationId xmlns:a16="http://schemas.microsoft.com/office/drawing/2014/main" id="{F7E94B34-5329-22E3-9A90-0362C77CDC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335" y="250040"/>
            <a:ext cx="1613423" cy="1558588"/>
          </a:xfrm>
          <a:prstGeom prst="rect">
            <a:avLst/>
          </a:prstGeom>
        </p:spPr>
      </p:pic>
      <p:pic>
        <p:nvPicPr>
          <p:cNvPr id="4" name="Picture 3">
            <a:extLst>
              <a:ext uri="{FF2B5EF4-FFF2-40B4-BE49-F238E27FC236}">
                <a16:creationId xmlns:a16="http://schemas.microsoft.com/office/drawing/2014/main" id="{52076E09-C5C3-F1F4-5AF8-F75269F6B63C}"/>
              </a:ext>
            </a:extLst>
          </p:cNvPr>
          <p:cNvPicPr>
            <a:picLocks noChangeAspect="1"/>
          </p:cNvPicPr>
          <p:nvPr/>
        </p:nvPicPr>
        <p:blipFill>
          <a:blip r:embed="rId6"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7018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02647A4-F3E9-4DC3-894C-9D4F096F79EF}"/>
              </a:ext>
            </a:extLst>
          </p:cNvPr>
          <p:cNvGrpSpPr/>
          <p:nvPr/>
        </p:nvGrpSpPr>
        <p:grpSpPr>
          <a:xfrm>
            <a:off x="220082" y="179582"/>
            <a:ext cx="8923918" cy="4487555"/>
            <a:chOff x="220082" y="179582"/>
            <a:chExt cx="8923918" cy="4487555"/>
          </a:xfrm>
        </p:grpSpPr>
        <p:pic>
          <p:nvPicPr>
            <p:cNvPr id="33835" name="Picture 43" descr="Forklift Tracking Prevention of Injuries">
              <a:extLst>
                <a:ext uri="{FF2B5EF4-FFF2-40B4-BE49-F238E27FC236}">
                  <a16:creationId xmlns:a16="http://schemas.microsoft.com/office/drawing/2014/main" id="{2C8121F0-CE2E-4176-91BF-30E1F0D5DB4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099884" y="179582"/>
              <a:ext cx="5044116" cy="435579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4444AD0-4159-44DA-8AAC-6C55FB052184}"/>
                </a:ext>
              </a:extLst>
            </p:cNvPr>
            <p:cNvSpPr/>
            <p:nvPr/>
          </p:nvSpPr>
          <p:spPr>
            <a:xfrm>
              <a:off x="7637561" y="3974448"/>
              <a:ext cx="1295400" cy="395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9" name="TextBox 18">
              <a:extLst>
                <a:ext uri="{FF2B5EF4-FFF2-40B4-BE49-F238E27FC236}">
                  <a16:creationId xmlns:a16="http://schemas.microsoft.com/office/drawing/2014/main" id="{60D6B806-207B-4FC6-BA4D-C12EAE6F1842}"/>
                </a:ext>
              </a:extLst>
            </p:cNvPr>
            <p:cNvSpPr txBox="1"/>
            <p:nvPr/>
          </p:nvSpPr>
          <p:spPr>
            <a:xfrm>
              <a:off x="220082" y="773763"/>
              <a:ext cx="4572000" cy="3893374"/>
            </a:xfrm>
            <a:prstGeom prst="rect">
              <a:avLst/>
            </a:prstGeom>
            <a:noFill/>
          </p:spPr>
          <p:txBody>
            <a:bodyPr wrap="square">
              <a:spAutoFit/>
            </a:bodyPr>
            <a:lstStyle/>
            <a:p>
              <a:pPr algn="l"/>
              <a:r>
                <a:rPr lang="en-US" sz="2000" b="1" i="0" dirty="0">
                  <a:solidFill>
                    <a:srgbClr val="FF6A00"/>
                  </a:solidFill>
                  <a:effectLst/>
                  <a:latin typeface="Open Sans"/>
                </a:rPr>
                <a:t>Prevention of Injuries Caused by Collapsing Pallet Racks and Shelving</a:t>
              </a:r>
              <a:br>
                <a:rPr lang="tr-TR" sz="2000" b="1" i="0" dirty="0">
                  <a:solidFill>
                    <a:srgbClr val="FF6A00"/>
                  </a:solidFill>
                  <a:effectLst/>
                  <a:latin typeface="Open Sans"/>
                </a:rPr>
              </a:br>
              <a:br>
                <a:rPr lang="tr-TR" sz="2000" b="1" i="0" dirty="0">
                  <a:solidFill>
                    <a:srgbClr val="FF6A00"/>
                  </a:solidFill>
                  <a:effectLst/>
                  <a:latin typeface="Open Sans"/>
                </a:rPr>
              </a:br>
              <a:endParaRPr lang="en-US" sz="2000" b="1" i="0" dirty="0">
                <a:solidFill>
                  <a:srgbClr val="FF6A00"/>
                </a:solidFill>
                <a:effectLst/>
                <a:latin typeface="Open Sans"/>
              </a:endParaRPr>
            </a:p>
            <a:p>
              <a:pPr algn="l"/>
              <a:r>
                <a:rPr lang="en-US" sz="1050" b="0" i="0" dirty="0">
                  <a:solidFill>
                    <a:srgbClr val="000000"/>
                  </a:solidFill>
                  <a:effectLst/>
                  <a:latin typeface="PT Sans"/>
                </a:rPr>
                <a:t>Collapsing pallet racks, stored objects and whole shelves is among the </a:t>
              </a:r>
              <a:r>
                <a:rPr lang="en-US" sz="1050" b="1" i="0" dirty="0">
                  <a:solidFill>
                    <a:srgbClr val="000000"/>
                  </a:solidFill>
                  <a:effectLst/>
                  <a:latin typeface="PT Sans"/>
                </a:rPr>
                <a:t>top five most common warehouse accidents</a:t>
              </a:r>
              <a:r>
                <a:rPr lang="en-US" sz="1050" b="0" i="0" dirty="0">
                  <a:solidFill>
                    <a:srgbClr val="000000"/>
                  </a:solidFill>
                  <a:effectLst/>
                  <a:latin typeface="PT Sans"/>
                </a:rPr>
                <a:t>. These are often caused by a previous hit by a forklift when the structure or object didn’t fall immediately but was left unstable and prone to collapsing.</a:t>
              </a:r>
              <a:r>
                <a:rPr lang="tr-TR" sz="1050" b="0" i="0" dirty="0">
                  <a:solidFill>
                    <a:srgbClr val="000000"/>
                  </a:solidFill>
                  <a:effectLst/>
                  <a:latin typeface="PT Sans"/>
                </a:rPr>
                <a:t>,</a:t>
              </a:r>
            </a:p>
            <a:p>
              <a:pPr algn="l"/>
              <a:endParaRPr lang="en-US" sz="1050" b="0" i="0" dirty="0">
                <a:solidFill>
                  <a:srgbClr val="000000"/>
                </a:solidFill>
                <a:effectLst/>
                <a:latin typeface="PT Sans"/>
              </a:endParaRPr>
            </a:p>
            <a:p>
              <a:pPr algn="l"/>
              <a:r>
                <a:rPr lang="en-US" sz="1050" b="0" i="0" dirty="0">
                  <a:solidFill>
                    <a:srgbClr val="000000"/>
                  </a:solidFill>
                  <a:effectLst/>
                  <a:latin typeface="PT Sans"/>
                </a:rPr>
                <a:t>The </a:t>
              </a:r>
              <a:r>
                <a:rPr lang="tr-TR" sz="1050" dirty="0" err="1">
                  <a:solidFill>
                    <a:srgbClr val="000000"/>
                  </a:solidFill>
                  <a:latin typeface="PT Sans"/>
                </a:rPr>
                <a:t>Protechtio</a:t>
              </a:r>
              <a:r>
                <a:rPr lang="en-US" sz="1050" b="0" i="0" dirty="0">
                  <a:solidFill>
                    <a:srgbClr val="000000"/>
                  </a:solidFill>
                  <a:effectLst/>
                  <a:latin typeface="PT Sans"/>
                </a:rPr>
                <a:t> UWB tags attached to forklifts not only report the exact real-time position but can also </a:t>
              </a:r>
              <a:r>
                <a:rPr lang="en-US" sz="1050" b="1" i="0" dirty="0">
                  <a:solidFill>
                    <a:srgbClr val="000000"/>
                  </a:solidFill>
                  <a:effectLst/>
                  <a:latin typeface="PT Sans"/>
                </a:rPr>
                <a:t>additionally measure and report other data, including shocks. </a:t>
              </a:r>
              <a:r>
                <a:rPr lang="en-US" sz="1050" b="0" i="0" dirty="0">
                  <a:solidFill>
                    <a:srgbClr val="000000"/>
                  </a:solidFill>
                  <a:effectLst/>
                  <a:latin typeface="PT Sans"/>
                </a:rPr>
                <a:t>Once a shock has been reported, the maintenance team receives its exact position, time and strength, and can immediately react by investigating and fixing the affected area to help prevent injury and material damage.</a:t>
              </a:r>
              <a:endParaRPr lang="tr-TR" sz="1050" b="0" i="0" dirty="0">
                <a:solidFill>
                  <a:srgbClr val="000000"/>
                </a:solidFill>
                <a:effectLst/>
                <a:latin typeface="PT Sans"/>
              </a:endParaRPr>
            </a:p>
            <a:p>
              <a:pPr algn="l"/>
              <a:endParaRPr lang="en-US" sz="1050" b="0" i="0" dirty="0">
                <a:solidFill>
                  <a:srgbClr val="000000"/>
                </a:solidFill>
                <a:effectLst/>
                <a:latin typeface="PT Sans"/>
              </a:endParaRPr>
            </a:p>
            <a:p>
              <a:pPr algn="l"/>
              <a:r>
                <a:rPr lang="en-US" sz="1050" b="0" i="0" dirty="0">
                  <a:solidFill>
                    <a:srgbClr val="000000"/>
                  </a:solidFill>
                  <a:effectLst/>
                  <a:latin typeface="PT Sans"/>
                </a:rPr>
                <a:t>In addition to that there are no longer any unrecorded damages as </a:t>
              </a:r>
              <a:r>
                <a:rPr lang="en-US" sz="1050" b="1" i="0" dirty="0">
                  <a:solidFill>
                    <a:srgbClr val="000000"/>
                  </a:solidFill>
                  <a:effectLst/>
                  <a:latin typeface="PT Sans"/>
                </a:rPr>
                <a:t>the exact time and location of each collision is known.</a:t>
              </a:r>
              <a:endParaRPr lang="en-US" sz="1050" b="0" i="0" dirty="0">
                <a:solidFill>
                  <a:srgbClr val="000000"/>
                </a:solidFill>
                <a:effectLst/>
                <a:latin typeface="PT Sans"/>
              </a:endParaRPr>
            </a:p>
          </p:txBody>
        </p:sp>
      </p:grpSp>
      <p:pic>
        <p:nvPicPr>
          <p:cNvPr id="3" name="Picture 2">
            <a:extLst>
              <a:ext uri="{FF2B5EF4-FFF2-40B4-BE49-F238E27FC236}">
                <a16:creationId xmlns:a16="http://schemas.microsoft.com/office/drawing/2014/main" id="{39933C5B-668D-779A-9D54-F8EBC49D2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5" name="Picture 4">
            <a:extLst>
              <a:ext uri="{FF2B5EF4-FFF2-40B4-BE49-F238E27FC236}">
                <a16:creationId xmlns:a16="http://schemas.microsoft.com/office/drawing/2014/main" id="{642C6155-9265-88DF-A66E-77CD73E91F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7561" y="47820"/>
            <a:ext cx="1399389" cy="1351828"/>
          </a:xfrm>
          <a:prstGeom prst="rect">
            <a:avLst/>
          </a:prstGeom>
        </p:spPr>
      </p:pic>
    </p:spTree>
    <p:extLst>
      <p:ext uri="{BB962C8B-B14F-4D97-AF65-F5344CB8AC3E}">
        <p14:creationId xmlns:p14="http://schemas.microsoft.com/office/powerpoint/2010/main" val="1536485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89F6AF-8EFE-4C92-88E5-43890525D837}"/>
              </a:ext>
            </a:extLst>
          </p:cNvPr>
          <p:cNvGrpSpPr/>
          <p:nvPr/>
        </p:nvGrpSpPr>
        <p:grpSpPr>
          <a:xfrm>
            <a:off x="204451" y="375108"/>
            <a:ext cx="8939549" cy="4451090"/>
            <a:chOff x="170831" y="286973"/>
            <a:chExt cx="8939549" cy="4451090"/>
          </a:xfrm>
        </p:grpSpPr>
        <p:pic>
          <p:nvPicPr>
            <p:cNvPr id="4098" name="Picture 2" descr="Improving Forklift Operator Training Using Virtual Reality in a Digital Twin">
              <a:extLst>
                <a:ext uri="{FF2B5EF4-FFF2-40B4-BE49-F238E27FC236}">
                  <a16:creationId xmlns:a16="http://schemas.microsoft.com/office/drawing/2014/main" id="{5598F779-8B75-4668-8A4C-58A6C675B9A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439523" y="286973"/>
              <a:ext cx="4670857" cy="403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F38DFE2-EBB9-4673-A8B1-F0B5EE3DC341}"/>
                </a:ext>
              </a:extLst>
            </p:cNvPr>
            <p:cNvSpPr/>
            <p:nvPr/>
          </p:nvSpPr>
          <p:spPr>
            <a:xfrm>
              <a:off x="7580135" y="3759485"/>
              <a:ext cx="1393034" cy="4274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3" name="TextBox 12">
              <a:extLst>
                <a:ext uri="{FF2B5EF4-FFF2-40B4-BE49-F238E27FC236}">
                  <a16:creationId xmlns:a16="http://schemas.microsoft.com/office/drawing/2014/main" id="{4E09BB35-0047-4E50-BBA5-A6DBF54D1448}"/>
                </a:ext>
              </a:extLst>
            </p:cNvPr>
            <p:cNvSpPr txBox="1"/>
            <p:nvPr/>
          </p:nvSpPr>
          <p:spPr>
            <a:xfrm>
              <a:off x="170831" y="2445128"/>
              <a:ext cx="4746483" cy="2292935"/>
            </a:xfrm>
            <a:prstGeom prst="rect">
              <a:avLst/>
            </a:prstGeom>
            <a:noFill/>
          </p:spPr>
          <p:txBody>
            <a:bodyPr wrap="square">
              <a:spAutoFit/>
            </a:bodyPr>
            <a:lstStyle/>
            <a:p>
              <a:pPr algn="l"/>
              <a:r>
                <a:rPr lang="en-US" sz="1100" b="0" i="0" dirty="0">
                  <a:solidFill>
                    <a:srgbClr val="000000"/>
                  </a:solidFill>
                  <a:effectLst/>
                  <a:latin typeface="PT Sans"/>
                </a:rPr>
                <a:t>Using virtual reality for training forklift drivers speeds up their training, saves money and creates </a:t>
              </a:r>
              <a:r>
                <a:rPr lang="en-US" sz="1100" b="1" i="0" dirty="0">
                  <a:solidFill>
                    <a:srgbClr val="000000"/>
                  </a:solidFill>
                  <a:effectLst/>
                  <a:latin typeface="PT Sans"/>
                </a:rPr>
                <a:t>a risk-free environment</a:t>
              </a:r>
              <a:r>
                <a:rPr lang="en-US" sz="1100" b="0" i="0" dirty="0">
                  <a:solidFill>
                    <a:srgbClr val="000000"/>
                  </a:solidFill>
                  <a:effectLst/>
                  <a:latin typeface="PT Sans"/>
                </a:rPr>
                <a:t> – because </a:t>
              </a:r>
              <a:r>
                <a:rPr lang="en-US" sz="900" b="0" i="0" dirty="0">
                  <a:solidFill>
                    <a:srgbClr val="000000"/>
                  </a:solidFill>
                  <a:effectLst/>
                  <a:latin typeface="PT Sans"/>
                </a:rPr>
                <a:t>in</a:t>
              </a:r>
              <a:r>
                <a:rPr lang="en-US" sz="1100" b="0" i="0" dirty="0">
                  <a:solidFill>
                    <a:srgbClr val="000000"/>
                  </a:solidFill>
                  <a:effectLst/>
                  <a:latin typeface="PT Sans"/>
                </a:rPr>
                <a:t> a virtual environment, you can make mistakes that have no financial implications and do not cause any injuries. However, any virtual reality built-in model of traffic within a warehouse gets outdated at the moment of its release.</a:t>
              </a:r>
              <a:endParaRPr lang="tr-TR" sz="1100" b="0" i="0" dirty="0">
                <a:solidFill>
                  <a:srgbClr val="000000"/>
                </a:solidFill>
                <a:effectLst/>
                <a:latin typeface="PT Sans"/>
              </a:endParaRPr>
            </a:p>
            <a:p>
              <a:pPr algn="l"/>
              <a:endParaRPr lang="en-US" sz="1100" b="0" i="0" dirty="0">
                <a:solidFill>
                  <a:srgbClr val="000000"/>
                </a:solidFill>
                <a:effectLst/>
                <a:latin typeface="PT Sans"/>
              </a:endParaRPr>
            </a:p>
            <a:p>
              <a:pPr algn="l"/>
              <a:r>
                <a:rPr lang="en-US" sz="1100" b="0" i="0" dirty="0">
                  <a:solidFill>
                    <a:srgbClr val="000000"/>
                  </a:solidFill>
                  <a:effectLst/>
                  <a:latin typeface="PT Sans"/>
                </a:rPr>
                <a:t>Only an</a:t>
              </a:r>
              <a:r>
                <a:rPr lang="en-US" sz="1100" b="1" i="0" dirty="0">
                  <a:solidFill>
                    <a:srgbClr val="000000"/>
                  </a:solidFill>
                  <a:effectLst/>
                  <a:latin typeface="PT Sans"/>
                </a:rPr>
                <a:t> indoor-tracking-enabled digital twin</a:t>
              </a:r>
              <a:r>
                <a:rPr lang="en-US" sz="1100" b="0" i="0" dirty="0">
                  <a:solidFill>
                    <a:srgbClr val="000000"/>
                  </a:solidFill>
                  <a:effectLst/>
                  <a:latin typeface="PT Sans"/>
                </a:rPr>
                <a:t> replaces the model with a real 1-to-1 environment with all the traffic and situations as they are really happening, at the same moment, within the actual facility. This is due to the fact that any motion of objects and persons is being tracked and projected in the VR in real-time. Various unknown circumstances that only come when you experience them in real life are finally available in a risk-free and improved training environment.</a:t>
              </a:r>
            </a:p>
          </p:txBody>
        </p:sp>
      </p:grpSp>
      <p:sp>
        <p:nvSpPr>
          <p:cNvPr id="19" name="TextBox 18">
            <a:extLst>
              <a:ext uri="{FF2B5EF4-FFF2-40B4-BE49-F238E27FC236}">
                <a16:creationId xmlns:a16="http://schemas.microsoft.com/office/drawing/2014/main" id="{ADAFBF92-7773-4C66-BA43-0DB0CEF6A230}"/>
              </a:ext>
            </a:extLst>
          </p:cNvPr>
          <p:cNvSpPr txBox="1"/>
          <p:nvPr/>
        </p:nvSpPr>
        <p:spPr>
          <a:xfrm>
            <a:off x="189467" y="1866374"/>
            <a:ext cx="4572000" cy="646331"/>
          </a:xfrm>
          <a:prstGeom prst="rect">
            <a:avLst/>
          </a:prstGeom>
          <a:noFill/>
        </p:spPr>
        <p:txBody>
          <a:bodyPr wrap="square">
            <a:spAutoFit/>
          </a:bodyPr>
          <a:lstStyle/>
          <a:p>
            <a:pPr algn="l"/>
            <a:r>
              <a:rPr lang="tr-TR" b="1" dirty="0">
                <a:solidFill>
                  <a:srgbClr val="FC7E03"/>
                </a:solidFill>
                <a:latin typeface="Open Sans"/>
              </a:rPr>
              <a:t>I</a:t>
            </a:r>
            <a:r>
              <a:rPr lang="en-US" b="1" i="0" dirty="0" err="1">
                <a:solidFill>
                  <a:srgbClr val="FC7E03"/>
                </a:solidFill>
                <a:effectLst/>
                <a:latin typeface="Open Sans"/>
              </a:rPr>
              <a:t>mproving</a:t>
            </a:r>
            <a:r>
              <a:rPr lang="en-US" b="1" i="0" dirty="0">
                <a:solidFill>
                  <a:srgbClr val="FC7E03"/>
                </a:solidFill>
                <a:effectLst/>
                <a:latin typeface="Open Sans"/>
              </a:rPr>
              <a:t> Forklift Operator Training Using Virtual Reality in a Digital Twin</a:t>
            </a:r>
          </a:p>
        </p:txBody>
      </p:sp>
      <p:pic>
        <p:nvPicPr>
          <p:cNvPr id="4" name="Picture 3">
            <a:extLst>
              <a:ext uri="{FF2B5EF4-FFF2-40B4-BE49-F238E27FC236}">
                <a16:creationId xmlns:a16="http://schemas.microsoft.com/office/drawing/2014/main" id="{0C953E35-A46F-BFCB-8F4A-B6B9B2145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893" y="3279749"/>
            <a:ext cx="2085626" cy="1863751"/>
          </a:xfrm>
          <a:prstGeom prst="rect">
            <a:avLst/>
          </a:prstGeom>
        </p:spPr>
      </p:pic>
      <p:pic>
        <p:nvPicPr>
          <p:cNvPr id="7" name="Picture 6">
            <a:extLst>
              <a:ext uri="{FF2B5EF4-FFF2-40B4-BE49-F238E27FC236}">
                <a16:creationId xmlns:a16="http://schemas.microsoft.com/office/drawing/2014/main" id="{99D7EB15-EECC-F63E-52B4-C2B13BB3D0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3500" y="185102"/>
            <a:ext cx="1613423" cy="1558588"/>
          </a:xfrm>
          <a:prstGeom prst="rect">
            <a:avLst/>
          </a:prstGeom>
        </p:spPr>
      </p:pic>
      <p:pic>
        <p:nvPicPr>
          <p:cNvPr id="5" name="Picture 4">
            <a:extLst>
              <a:ext uri="{FF2B5EF4-FFF2-40B4-BE49-F238E27FC236}">
                <a16:creationId xmlns:a16="http://schemas.microsoft.com/office/drawing/2014/main" id="{D73F05FF-A59C-07ED-1D89-C2F65EF0F7D0}"/>
              </a:ext>
            </a:extLst>
          </p:cNvPr>
          <p:cNvPicPr>
            <a:picLocks noChangeAspect="1"/>
          </p:cNvPicPr>
          <p:nvPr/>
        </p:nvPicPr>
        <p:blipFill>
          <a:blip r:embed="rId5" cstate="print">
            <a:extLst>
              <a:ext uri="{28A0092B-C50C-407E-A947-70E740481C1C}">
                <a14:useLocalDpi xmlns:a14="http://schemas.microsoft.com/office/drawing/2010/main" val="0"/>
              </a:ext>
            </a:extLst>
          </a:blip>
          <a:srcRect l="8411" t="9663" r="7662" b="12752"/>
          <a:stretch>
            <a:fillRect/>
          </a:stretch>
        </p:blipFill>
        <p:spPr>
          <a:xfrm>
            <a:off x="7373272" y="182879"/>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09BD-A616-6A6D-EE36-6B9FA9E6271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F4BB8B3-8EC2-94FA-88EF-DFF15D438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249" y="185101"/>
            <a:ext cx="1613423" cy="1558588"/>
          </a:xfrm>
          <a:prstGeom prst="rect">
            <a:avLst/>
          </a:prstGeom>
        </p:spPr>
      </p:pic>
      <p:pic>
        <p:nvPicPr>
          <p:cNvPr id="6" name="Picture 5">
            <a:extLst>
              <a:ext uri="{FF2B5EF4-FFF2-40B4-BE49-F238E27FC236}">
                <a16:creationId xmlns:a16="http://schemas.microsoft.com/office/drawing/2014/main" id="{05A19ACC-D9F7-22AF-C2CB-998D67252B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49" y="1843844"/>
            <a:ext cx="2469260" cy="2395182"/>
          </a:xfrm>
          <a:prstGeom prst="rect">
            <a:avLst/>
          </a:prstGeom>
        </p:spPr>
      </p:pic>
      <p:pic>
        <p:nvPicPr>
          <p:cNvPr id="9" name="Picture 8">
            <a:extLst>
              <a:ext uri="{FF2B5EF4-FFF2-40B4-BE49-F238E27FC236}">
                <a16:creationId xmlns:a16="http://schemas.microsoft.com/office/drawing/2014/main" id="{B31CA76C-6E76-E165-DC44-81853B7B9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4668" y="1849272"/>
            <a:ext cx="3626808" cy="2859134"/>
          </a:xfrm>
          <a:prstGeom prst="rect">
            <a:avLst/>
          </a:prstGeom>
        </p:spPr>
      </p:pic>
      <p:pic>
        <p:nvPicPr>
          <p:cNvPr id="11" name="Picture 10">
            <a:extLst>
              <a:ext uri="{FF2B5EF4-FFF2-40B4-BE49-F238E27FC236}">
                <a16:creationId xmlns:a16="http://schemas.microsoft.com/office/drawing/2014/main" id="{6FE9F4A6-0CDD-7002-B148-6BC497EA21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3356" y="1743690"/>
            <a:ext cx="3251137" cy="2595491"/>
          </a:xfrm>
          <a:prstGeom prst="rect">
            <a:avLst/>
          </a:prstGeom>
        </p:spPr>
      </p:pic>
      <p:graphicFrame>
        <p:nvGraphicFramePr>
          <p:cNvPr id="14" name="Object 13">
            <a:extLst>
              <a:ext uri="{FF2B5EF4-FFF2-40B4-BE49-F238E27FC236}">
                <a16:creationId xmlns:a16="http://schemas.microsoft.com/office/drawing/2014/main" id="{85954877-98E2-D51A-32CA-B76EAE6668AD}"/>
              </a:ext>
            </a:extLst>
          </p:cNvPr>
          <p:cNvGraphicFramePr>
            <a:graphicFrameLocks noChangeAspect="1"/>
          </p:cNvGraphicFramePr>
          <p:nvPr>
            <p:extLst>
              <p:ext uri="{D42A27DB-BD31-4B8C-83A1-F6EECF244321}">
                <p14:modId xmlns:p14="http://schemas.microsoft.com/office/powerpoint/2010/main" val="4054220833"/>
              </p:ext>
            </p:extLst>
          </p:nvPr>
        </p:nvGraphicFramePr>
        <p:xfrm>
          <a:off x="7438072" y="370861"/>
          <a:ext cx="1192213" cy="782637"/>
        </p:xfrm>
        <a:graphic>
          <a:graphicData uri="http://schemas.openxmlformats.org/presentationml/2006/ole">
            <mc:AlternateContent xmlns:mc="http://schemas.openxmlformats.org/markup-compatibility/2006">
              <mc:Choice xmlns:v="urn:schemas-microsoft-com:vml" Requires="v">
                <p:oleObj name="CorelDRAW" r:id="rId6" imgW="1191936" imgH="783159" progId="CorelDraw.Graphic.20">
                  <p:embed/>
                </p:oleObj>
              </mc:Choice>
              <mc:Fallback>
                <p:oleObj name="CorelDRAW" r:id="rId6" imgW="1191936" imgH="783159" progId="CorelDraw.Graphic.20">
                  <p:embed/>
                  <p:pic>
                    <p:nvPicPr>
                      <p:cNvPr id="0" name=""/>
                      <p:cNvPicPr/>
                      <p:nvPr/>
                    </p:nvPicPr>
                    <p:blipFill>
                      <a:blip r:embed="rId7"/>
                      <a:stretch>
                        <a:fillRect/>
                      </a:stretch>
                    </p:blipFill>
                    <p:spPr>
                      <a:xfrm>
                        <a:off x="7438072" y="370861"/>
                        <a:ext cx="1192213" cy="782637"/>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525EA7DC-A82D-10CA-13B6-8C3470FAE214}"/>
              </a:ext>
            </a:extLst>
          </p:cNvPr>
          <p:cNvSpPr txBox="1"/>
          <p:nvPr/>
        </p:nvSpPr>
        <p:spPr>
          <a:xfrm>
            <a:off x="2998012" y="690651"/>
            <a:ext cx="3902350" cy="461665"/>
          </a:xfrm>
          <a:prstGeom prst="rect">
            <a:avLst/>
          </a:prstGeom>
          <a:noFill/>
        </p:spPr>
        <p:txBody>
          <a:bodyPr wrap="none" rtlCol="0">
            <a:spAutoFit/>
          </a:bodyPr>
          <a:lstStyle/>
          <a:p>
            <a:r>
              <a:rPr lang="tr-TR" sz="2400" b="1" dirty="0"/>
              <a:t>AI SMART CAMERA HELMETS</a:t>
            </a:r>
          </a:p>
        </p:txBody>
      </p:sp>
      <p:sp>
        <p:nvSpPr>
          <p:cNvPr id="16" name="TextBox 15">
            <a:extLst>
              <a:ext uri="{FF2B5EF4-FFF2-40B4-BE49-F238E27FC236}">
                <a16:creationId xmlns:a16="http://schemas.microsoft.com/office/drawing/2014/main" id="{93BB0C24-CD7F-1DB7-115C-01BCDA5EC108}"/>
              </a:ext>
            </a:extLst>
          </p:cNvPr>
          <p:cNvSpPr txBox="1"/>
          <p:nvPr/>
        </p:nvSpPr>
        <p:spPr>
          <a:xfrm>
            <a:off x="3226600" y="1055588"/>
            <a:ext cx="3108543" cy="261610"/>
          </a:xfrm>
          <a:prstGeom prst="rect">
            <a:avLst/>
          </a:prstGeom>
          <a:noFill/>
        </p:spPr>
        <p:txBody>
          <a:bodyPr wrap="none" rtlCol="0">
            <a:spAutoFit/>
          </a:bodyPr>
          <a:lstStyle/>
          <a:p>
            <a:r>
              <a:rPr lang="en-US" sz="1100" dirty="0"/>
              <a:t>REVOLUTION IN INDUSTRIAL AUGMENTED </a:t>
            </a:r>
            <a:r>
              <a:rPr lang="en-US" sz="1100" dirty="0" err="1"/>
              <a:t>REALlTY</a:t>
            </a:r>
            <a:endParaRPr lang="tr-TR" sz="1100" dirty="0"/>
          </a:p>
        </p:txBody>
      </p:sp>
      <p:graphicFrame>
        <p:nvGraphicFramePr>
          <p:cNvPr id="17" name="Object 16">
            <a:extLst>
              <a:ext uri="{FF2B5EF4-FFF2-40B4-BE49-F238E27FC236}">
                <a16:creationId xmlns:a16="http://schemas.microsoft.com/office/drawing/2014/main" id="{451E31F4-B4DF-A7ED-EA55-A7723F69B570}"/>
              </a:ext>
            </a:extLst>
          </p:cNvPr>
          <p:cNvGraphicFramePr>
            <a:graphicFrameLocks noChangeAspect="1"/>
          </p:cNvGraphicFramePr>
          <p:nvPr>
            <p:extLst>
              <p:ext uri="{D42A27DB-BD31-4B8C-83A1-F6EECF244321}">
                <p14:modId xmlns:p14="http://schemas.microsoft.com/office/powerpoint/2010/main" val="2430266120"/>
              </p:ext>
            </p:extLst>
          </p:nvPr>
        </p:nvGraphicFramePr>
        <p:xfrm>
          <a:off x="2809342" y="4643443"/>
          <a:ext cx="3459163" cy="203200"/>
        </p:xfrm>
        <a:graphic>
          <a:graphicData uri="http://schemas.openxmlformats.org/presentationml/2006/ole">
            <mc:AlternateContent xmlns:mc="http://schemas.openxmlformats.org/markup-compatibility/2006">
              <mc:Choice xmlns:v="urn:schemas-microsoft-com:vml" Requires="v">
                <p:oleObj name="CorelDRAW" r:id="rId8" imgW="3459403" imgH="202678" progId="CorelDraw.Graphic.20">
                  <p:embed/>
                </p:oleObj>
              </mc:Choice>
              <mc:Fallback>
                <p:oleObj name="CorelDRAW" r:id="rId8" imgW="3459403" imgH="202678" progId="CorelDraw.Graphic.20">
                  <p:embed/>
                  <p:pic>
                    <p:nvPicPr>
                      <p:cNvPr id="0" name=""/>
                      <p:cNvPicPr/>
                      <p:nvPr/>
                    </p:nvPicPr>
                    <p:blipFill>
                      <a:blip r:embed="rId9"/>
                      <a:stretch>
                        <a:fillRect/>
                      </a:stretch>
                    </p:blipFill>
                    <p:spPr>
                      <a:xfrm>
                        <a:off x="2809342" y="4643443"/>
                        <a:ext cx="3459163" cy="203200"/>
                      </a:xfrm>
                      <a:prstGeom prst="rect">
                        <a:avLst/>
                      </a:prstGeom>
                    </p:spPr>
                  </p:pic>
                </p:oleObj>
              </mc:Fallback>
            </mc:AlternateContent>
          </a:graphicData>
        </a:graphic>
      </p:graphicFrame>
    </p:spTree>
    <p:extLst>
      <p:ext uri="{BB962C8B-B14F-4D97-AF65-F5344CB8AC3E}">
        <p14:creationId xmlns:p14="http://schemas.microsoft.com/office/powerpoint/2010/main" val="2677616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C6CDB7-73F8-E5A0-173C-C6C5CA69F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191" y="0"/>
            <a:ext cx="7705618" cy="5143500"/>
          </a:xfrm>
          <a:prstGeom prst="rect">
            <a:avLst/>
          </a:prstGeom>
        </p:spPr>
      </p:pic>
      <p:pic>
        <p:nvPicPr>
          <p:cNvPr id="4" name="Picture 3">
            <a:extLst>
              <a:ext uri="{FF2B5EF4-FFF2-40B4-BE49-F238E27FC236}">
                <a16:creationId xmlns:a16="http://schemas.microsoft.com/office/drawing/2014/main" id="{D676500F-3493-37D0-42BB-715684655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578" y="138380"/>
            <a:ext cx="1846624" cy="1783862"/>
          </a:xfrm>
          <a:prstGeom prst="rect">
            <a:avLst/>
          </a:prstGeom>
        </p:spPr>
      </p:pic>
      <p:sp>
        <p:nvSpPr>
          <p:cNvPr id="5" name="Oval 4">
            <a:extLst>
              <a:ext uri="{FF2B5EF4-FFF2-40B4-BE49-F238E27FC236}">
                <a16:creationId xmlns:a16="http://schemas.microsoft.com/office/drawing/2014/main" id="{0147FD27-46A9-E563-53A0-318A8824B970}"/>
              </a:ext>
            </a:extLst>
          </p:cNvPr>
          <p:cNvSpPr/>
          <p:nvPr/>
        </p:nvSpPr>
        <p:spPr>
          <a:xfrm>
            <a:off x="6483806" y="91659"/>
            <a:ext cx="1668613" cy="166372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Picture 5">
            <a:extLst>
              <a:ext uri="{FF2B5EF4-FFF2-40B4-BE49-F238E27FC236}">
                <a16:creationId xmlns:a16="http://schemas.microsoft.com/office/drawing/2014/main" id="{1A37A836-22FC-EC86-CDA3-D366674EED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9801" y="612825"/>
            <a:ext cx="1496621" cy="621389"/>
          </a:xfrm>
          <a:prstGeom prst="rect">
            <a:avLst/>
          </a:prstGeom>
        </p:spPr>
      </p:pic>
    </p:spTree>
    <p:extLst>
      <p:ext uri="{BB962C8B-B14F-4D97-AF65-F5344CB8AC3E}">
        <p14:creationId xmlns:p14="http://schemas.microsoft.com/office/powerpoint/2010/main" val="2779777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E8334D-179F-F1BD-FECE-6E86E0350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757" y="0"/>
            <a:ext cx="7522486" cy="5143500"/>
          </a:xfrm>
          <a:prstGeom prst="rect">
            <a:avLst/>
          </a:prstGeom>
        </p:spPr>
      </p:pic>
      <p:sp>
        <p:nvSpPr>
          <p:cNvPr id="8" name="Oval 7">
            <a:extLst>
              <a:ext uri="{FF2B5EF4-FFF2-40B4-BE49-F238E27FC236}">
                <a16:creationId xmlns:a16="http://schemas.microsoft.com/office/drawing/2014/main" id="{64F79D73-BDF3-E1D0-0A36-CA4DFB4B0DD4}"/>
              </a:ext>
            </a:extLst>
          </p:cNvPr>
          <p:cNvSpPr/>
          <p:nvPr/>
        </p:nvSpPr>
        <p:spPr>
          <a:xfrm>
            <a:off x="1118434" y="162746"/>
            <a:ext cx="1314404" cy="123888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Picture 8">
            <a:extLst>
              <a:ext uri="{FF2B5EF4-FFF2-40B4-BE49-F238E27FC236}">
                <a16:creationId xmlns:a16="http://schemas.microsoft.com/office/drawing/2014/main" id="{55AD4FF0-9E6B-8FCB-664F-5273839D9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616" y="546080"/>
            <a:ext cx="1196040" cy="496589"/>
          </a:xfrm>
          <a:prstGeom prst="rect">
            <a:avLst/>
          </a:prstGeom>
        </p:spPr>
      </p:pic>
      <p:pic>
        <p:nvPicPr>
          <p:cNvPr id="10" name="Picture 9">
            <a:extLst>
              <a:ext uri="{FF2B5EF4-FFF2-40B4-BE49-F238E27FC236}">
                <a16:creationId xmlns:a16="http://schemas.microsoft.com/office/drawing/2014/main" id="{FF643987-471D-89A6-06D1-DEE1DE7FC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1474" y="158838"/>
            <a:ext cx="1674519" cy="1617606"/>
          </a:xfrm>
          <a:prstGeom prst="rect">
            <a:avLst/>
          </a:prstGeom>
        </p:spPr>
      </p:pic>
    </p:spTree>
    <p:extLst>
      <p:ext uri="{BB962C8B-B14F-4D97-AF65-F5344CB8AC3E}">
        <p14:creationId xmlns:p14="http://schemas.microsoft.com/office/powerpoint/2010/main" val="844614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 AI-Powered AR Glasses Are Changing How Professionals Work">
            <a:hlinkClick r:id="" action="ppaction://media"/>
            <a:extLst>
              <a:ext uri="{FF2B5EF4-FFF2-40B4-BE49-F238E27FC236}">
                <a16:creationId xmlns:a16="http://schemas.microsoft.com/office/drawing/2014/main" id="{FB6C2E34-6742-B461-14A9-F96EEFDA19A8}"/>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78182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 The Future of Mining is Being Rewritten by Smart Helmets">
            <a:hlinkClick r:id="" action="ppaction://media"/>
            <a:extLst>
              <a:ext uri="{FF2B5EF4-FFF2-40B4-BE49-F238E27FC236}">
                <a16:creationId xmlns:a16="http://schemas.microsoft.com/office/drawing/2014/main" id="{A8B6389C-C066-ACE8-3FC5-863C15963C55}"/>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99882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What is a smart helmet?">
            <a:hlinkClick r:id="" action="ppaction://media"/>
            <a:extLst>
              <a:ext uri="{FF2B5EF4-FFF2-40B4-BE49-F238E27FC236}">
                <a16:creationId xmlns:a16="http://schemas.microsoft.com/office/drawing/2014/main" id="{25F32953-9561-4003-85AF-22A40AB451A2}"/>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
        <p:nvSpPr>
          <p:cNvPr id="2" name="TextBox 1">
            <a:extLst>
              <a:ext uri="{FF2B5EF4-FFF2-40B4-BE49-F238E27FC236}">
                <a16:creationId xmlns:a16="http://schemas.microsoft.com/office/drawing/2014/main" id="{FA76F347-654D-4852-83DD-5ACF1C373729}"/>
              </a:ext>
            </a:extLst>
          </p:cNvPr>
          <p:cNvSpPr txBox="1"/>
          <p:nvPr/>
        </p:nvSpPr>
        <p:spPr>
          <a:xfrm>
            <a:off x="8255726" y="4740939"/>
            <a:ext cx="829073" cy="276999"/>
          </a:xfrm>
          <a:prstGeom prst="rect">
            <a:avLst/>
          </a:prstGeom>
          <a:noFill/>
        </p:spPr>
        <p:txBody>
          <a:bodyPr wrap="none" rtlCol="0">
            <a:spAutoFit/>
          </a:bodyPr>
          <a:lstStyle/>
          <a:p>
            <a:r>
              <a:rPr lang="tr-TR" sz="1200" dirty="0">
                <a:solidFill>
                  <a:schemeClr val="bg1"/>
                </a:solidFill>
                <a:latin typeface="Century Gothic" panose="020B0502020202020204" pitchFamily="34" charset="0"/>
              </a:rPr>
              <a:t>KOD-508</a:t>
            </a:r>
          </a:p>
        </p:txBody>
      </p:sp>
    </p:spTree>
    <p:extLst>
      <p:ext uri="{BB962C8B-B14F-4D97-AF65-F5344CB8AC3E}">
        <p14:creationId xmlns:p14="http://schemas.microsoft.com/office/powerpoint/2010/main" val="396448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What is the use of smart helmets in workforce management?">
            <a:hlinkClick r:id="" action="ppaction://media"/>
            <a:extLst>
              <a:ext uri="{FF2B5EF4-FFF2-40B4-BE49-F238E27FC236}">
                <a16:creationId xmlns:a16="http://schemas.microsoft.com/office/drawing/2014/main" id="{FBF3AC96-1B16-456C-9BBE-D3EFB8BD44E0}"/>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48120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Media 6" title="RTLS - Real Time Location Systems - Contruction Site Application - Smart Health &amp; Safety Systems">
            <a:hlinkClick r:id="" action="ppaction://media"/>
            <a:extLst>
              <a:ext uri="{FF2B5EF4-FFF2-40B4-BE49-F238E27FC236}">
                <a16:creationId xmlns:a16="http://schemas.microsoft.com/office/drawing/2014/main" id="{66B90F1C-D460-4502-BF5C-0F4C7A1B1644}"/>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85547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Türkiye'de bir ilk &quot;İstanbul Mesleki Sınav Merkezi&quot; Tekno Akıllı Kameralı Baret&quot; kullanmaya başladı.">
            <a:hlinkClick r:id="" action="ppaction://media"/>
            <a:extLst>
              <a:ext uri="{FF2B5EF4-FFF2-40B4-BE49-F238E27FC236}">
                <a16:creationId xmlns:a16="http://schemas.microsoft.com/office/drawing/2014/main" id="{4CF476BE-286F-4067-976C-CCD8957A93AE}"/>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35188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Türkiye'de bir ilk &quot;İstanbul Mesleki Sınav Merkezi&quot; Tekno Akıllı Kameralı Baret&quot; kullanmaya başladı.">
            <a:hlinkClick r:id="" action="ppaction://media"/>
            <a:extLst>
              <a:ext uri="{FF2B5EF4-FFF2-40B4-BE49-F238E27FC236}">
                <a16:creationId xmlns:a16="http://schemas.microsoft.com/office/drawing/2014/main" id="{4C8C70F5-20E7-4F07-85D1-176A800BB015}"/>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412439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RTLS Ronesans">
            <a:hlinkClick r:id="" action="ppaction://media"/>
            <a:extLst>
              <a:ext uri="{FF2B5EF4-FFF2-40B4-BE49-F238E27FC236}">
                <a16:creationId xmlns:a16="http://schemas.microsoft.com/office/drawing/2014/main" id="{2CE95BD9-418D-4897-8EEF-186ED9847DAB}"/>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16067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F61333-A1DE-9C79-9C53-A5AEB9450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5194157"/>
          </a:xfrm>
          <a:prstGeom prst="rect">
            <a:avLst/>
          </a:prstGeom>
        </p:spPr>
      </p:pic>
    </p:spTree>
    <p:extLst>
      <p:ext uri="{BB962C8B-B14F-4D97-AF65-F5344CB8AC3E}">
        <p14:creationId xmlns:p14="http://schemas.microsoft.com/office/powerpoint/2010/main" val="26166005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Protechtio Intelligent Tracking - PPE HSE">
            <a:hlinkClick r:id="" action="ppaction://media"/>
            <a:extLst>
              <a:ext uri="{FF2B5EF4-FFF2-40B4-BE49-F238E27FC236}">
                <a16:creationId xmlns:a16="http://schemas.microsoft.com/office/drawing/2014/main" id="{B4279B84-0365-45AD-9B1F-33909B891C1B}"/>
              </a:ext>
            </a:extLst>
          </p:cNvPr>
          <p:cNvPicPr>
            <a:picLocks noRot="1" noChangeAspect="1"/>
          </p:cNvPicPr>
          <p:nvPr>
            <a:videoFile r:link="rId1"/>
          </p:nvPr>
        </p:nvPicPr>
        <p:blipFill>
          <a:blip r:embed="rId3"/>
          <a:stretch>
            <a:fillRect/>
          </a:stretch>
        </p:blipFill>
        <p:spPr>
          <a:xfrm>
            <a:off x="0" y="0"/>
            <a:ext cx="9144000" cy="5143500"/>
          </a:xfrm>
          <a:prstGeom prst="rect">
            <a:avLst/>
          </a:prstGeom>
        </p:spPr>
      </p:pic>
      <p:sp>
        <p:nvSpPr>
          <p:cNvPr id="2" name="TextBox 1">
            <a:extLst>
              <a:ext uri="{FF2B5EF4-FFF2-40B4-BE49-F238E27FC236}">
                <a16:creationId xmlns:a16="http://schemas.microsoft.com/office/drawing/2014/main" id="{B3D59BEE-D59B-4773-AA1E-E94C5E0C30F6}"/>
              </a:ext>
            </a:extLst>
          </p:cNvPr>
          <p:cNvSpPr txBox="1"/>
          <p:nvPr/>
        </p:nvSpPr>
        <p:spPr>
          <a:xfrm>
            <a:off x="8255726" y="4740939"/>
            <a:ext cx="829073" cy="276999"/>
          </a:xfrm>
          <a:prstGeom prst="rect">
            <a:avLst/>
          </a:prstGeom>
          <a:noFill/>
        </p:spPr>
        <p:txBody>
          <a:bodyPr wrap="none" rtlCol="0">
            <a:spAutoFit/>
          </a:bodyPr>
          <a:lstStyle/>
          <a:p>
            <a:r>
              <a:rPr lang="tr-TR" sz="1200" dirty="0">
                <a:solidFill>
                  <a:schemeClr val="bg1"/>
                </a:solidFill>
                <a:latin typeface="Century Gothic" panose="020B0502020202020204" pitchFamily="34" charset="0"/>
              </a:rPr>
              <a:t>KOD-508</a:t>
            </a:r>
          </a:p>
        </p:txBody>
      </p:sp>
      <p:sp>
        <p:nvSpPr>
          <p:cNvPr id="3" name="Rectangle 2">
            <a:extLst>
              <a:ext uri="{FF2B5EF4-FFF2-40B4-BE49-F238E27FC236}">
                <a16:creationId xmlns:a16="http://schemas.microsoft.com/office/drawing/2014/main" id="{41823CF9-2FB8-127E-7225-7C1EBE74534C}"/>
              </a:ext>
            </a:extLst>
          </p:cNvPr>
          <p:cNvSpPr/>
          <p:nvPr/>
        </p:nvSpPr>
        <p:spPr>
          <a:xfrm>
            <a:off x="5879365" y="52899"/>
            <a:ext cx="3113495" cy="11259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a:extLst>
              <a:ext uri="{FF2B5EF4-FFF2-40B4-BE49-F238E27FC236}">
                <a16:creationId xmlns:a16="http://schemas.microsoft.com/office/drawing/2014/main" id="{F1844E09-41B7-39CE-DC95-7B6BB4FE77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2829" y="125562"/>
            <a:ext cx="1980518" cy="1913207"/>
          </a:xfrm>
          <a:prstGeom prst="rect">
            <a:avLst/>
          </a:prstGeom>
        </p:spPr>
      </p:pic>
    </p:spTree>
    <p:extLst>
      <p:ext uri="{BB962C8B-B14F-4D97-AF65-F5344CB8AC3E}">
        <p14:creationId xmlns:p14="http://schemas.microsoft.com/office/powerpoint/2010/main" val="108335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D3A41"/>
        </a:solidFill>
        <a:effectLst/>
      </p:bgPr>
    </p:bg>
    <p:spTree>
      <p:nvGrpSpPr>
        <p:cNvPr id="1" name=""/>
        <p:cNvGrpSpPr/>
        <p:nvPr/>
      </p:nvGrpSpPr>
      <p:grpSpPr>
        <a:xfrm>
          <a:off x="0" y="0"/>
          <a:ext cx="0" cy="0"/>
          <a:chOff x="0" y="0"/>
          <a:chExt cx="0" cy="0"/>
        </a:xfrm>
      </p:grpSpPr>
      <p:pic>
        <p:nvPicPr>
          <p:cNvPr id="4" name="Online Media 3" title="AKILLI BARET İLE KAMERA SİSTEMLERİ ÜZERİNDEN RFID PERSONEL - MAKİNE TAKİP SİSTEMİ">
            <a:hlinkClick r:id="" action="ppaction://media"/>
            <a:extLst>
              <a:ext uri="{FF2B5EF4-FFF2-40B4-BE49-F238E27FC236}">
                <a16:creationId xmlns:a16="http://schemas.microsoft.com/office/drawing/2014/main" id="{E51BB137-0CDE-41F8-9F00-A794D233546D}"/>
              </a:ext>
            </a:extLst>
          </p:cNvPr>
          <p:cNvPicPr>
            <a:picLocks noRot="1" noChangeAspect="1"/>
          </p:cNvPicPr>
          <p:nvPr>
            <a:videoFile r:link="rId1"/>
          </p:nvPr>
        </p:nvPicPr>
        <p:blipFill>
          <a:blip r:embed="rId3"/>
          <a:stretch>
            <a:fillRect/>
          </a:stretch>
        </p:blipFill>
        <p:spPr>
          <a:xfrm>
            <a:off x="1039090" y="-1456"/>
            <a:ext cx="6864927" cy="5144956"/>
          </a:xfrm>
          <a:prstGeom prst="rect">
            <a:avLst/>
          </a:prstGeom>
        </p:spPr>
      </p:pic>
    </p:spTree>
    <p:extLst>
      <p:ext uri="{BB962C8B-B14F-4D97-AF65-F5344CB8AC3E}">
        <p14:creationId xmlns:p14="http://schemas.microsoft.com/office/powerpoint/2010/main" val="197020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Ntv Ana Haber Bülteni -  Tekno Akıllı Baret RTLS,IOT İş Sağlığı ve Güvenliği Sistemi">
            <a:hlinkClick r:id="" action="ppaction://media"/>
            <a:extLst>
              <a:ext uri="{FF2B5EF4-FFF2-40B4-BE49-F238E27FC236}">
                <a16:creationId xmlns:a16="http://schemas.microsoft.com/office/drawing/2014/main" id="{2B40E64C-CE56-4940-B649-EA3EE0228020}"/>
              </a:ext>
            </a:extLst>
          </p:cNvPr>
          <p:cNvPicPr>
            <a:picLocks noRot="1" noChangeAspect="1"/>
          </p:cNvPicPr>
          <p:nvPr>
            <a:videoFile r:link="rId1"/>
          </p:nvPr>
        </p:nvPicPr>
        <p:blipFill>
          <a:blip r:embed="rId3"/>
          <a:stretch>
            <a:fillRect/>
          </a:stretch>
        </p:blipFill>
        <p:spPr>
          <a:xfrm>
            <a:off x="-10710" y="0"/>
            <a:ext cx="9154710" cy="5149525"/>
          </a:xfrm>
          <a:prstGeom prst="rect">
            <a:avLst/>
          </a:prstGeom>
        </p:spPr>
      </p:pic>
      <p:sp>
        <p:nvSpPr>
          <p:cNvPr id="2" name="TextBox 1">
            <a:extLst>
              <a:ext uri="{FF2B5EF4-FFF2-40B4-BE49-F238E27FC236}">
                <a16:creationId xmlns:a16="http://schemas.microsoft.com/office/drawing/2014/main" id="{20DA7B1D-C6DE-4474-A96B-6375630C9B09}"/>
              </a:ext>
            </a:extLst>
          </p:cNvPr>
          <p:cNvSpPr txBox="1"/>
          <p:nvPr/>
        </p:nvSpPr>
        <p:spPr>
          <a:xfrm>
            <a:off x="8255726" y="4740939"/>
            <a:ext cx="829073" cy="276999"/>
          </a:xfrm>
          <a:prstGeom prst="rect">
            <a:avLst/>
          </a:prstGeom>
          <a:noFill/>
        </p:spPr>
        <p:txBody>
          <a:bodyPr wrap="none" rtlCol="0">
            <a:spAutoFit/>
          </a:bodyPr>
          <a:lstStyle/>
          <a:p>
            <a:r>
              <a:rPr lang="tr-TR" sz="1200" dirty="0">
                <a:solidFill>
                  <a:schemeClr val="bg1"/>
                </a:solidFill>
                <a:latin typeface="Century Gothic" panose="020B0502020202020204" pitchFamily="34" charset="0"/>
              </a:rPr>
              <a:t>KOD-508</a:t>
            </a:r>
          </a:p>
        </p:txBody>
      </p:sp>
    </p:spTree>
    <p:extLst>
      <p:ext uri="{BB962C8B-B14F-4D97-AF65-F5344CB8AC3E}">
        <p14:creationId xmlns:p14="http://schemas.microsoft.com/office/powerpoint/2010/main" val="311244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F646-F5F9-2C0E-290E-456746EBBFF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2456E3E-0507-B2BF-EC86-D87AAE2C4303}"/>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B54E3EFA-DF62-1208-7E2F-07854CCBF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723A36ED-EA83-0C9C-1FC9-F4C285B6E78E}"/>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E1EDA813-5E42-E189-4D5E-5E6115ECF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845" y="1560890"/>
            <a:ext cx="1757758" cy="1740250"/>
          </a:xfrm>
          <a:prstGeom prst="rect">
            <a:avLst/>
          </a:prstGeom>
        </p:spPr>
      </p:pic>
      <p:pic>
        <p:nvPicPr>
          <p:cNvPr id="8" name="Picture 7">
            <a:extLst>
              <a:ext uri="{FF2B5EF4-FFF2-40B4-BE49-F238E27FC236}">
                <a16:creationId xmlns:a16="http://schemas.microsoft.com/office/drawing/2014/main" id="{4C66DCCF-2639-FAB3-AC8B-422E8B0612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9247" y="1143002"/>
            <a:ext cx="2763274" cy="2638899"/>
          </a:xfrm>
          <a:prstGeom prst="rect">
            <a:avLst/>
          </a:prstGeom>
        </p:spPr>
      </p:pic>
      <p:pic>
        <p:nvPicPr>
          <p:cNvPr id="11" name="Picture 10">
            <a:extLst>
              <a:ext uri="{FF2B5EF4-FFF2-40B4-BE49-F238E27FC236}">
                <a16:creationId xmlns:a16="http://schemas.microsoft.com/office/drawing/2014/main" id="{0D0D44A1-0F61-DF59-C179-9582AB87AD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5455" y="1073014"/>
            <a:ext cx="2141995" cy="2141995"/>
          </a:xfrm>
          <a:prstGeom prst="rect">
            <a:avLst/>
          </a:prstGeom>
        </p:spPr>
      </p:pic>
      <p:pic>
        <p:nvPicPr>
          <p:cNvPr id="13" name="Picture 12">
            <a:extLst>
              <a:ext uri="{FF2B5EF4-FFF2-40B4-BE49-F238E27FC236}">
                <a16:creationId xmlns:a16="http://schemas.microsoft.com/office/drawing/2014/main" id="{ED72276E-B6DA-1B83-ACE0-86B317B6973B}"/>
              </a:ext>
            </a:extLst>
          </p:cNvPr>
          <p:cNvPicPr>
            <a:picLocks noChangeAspect="1"/>
          </p:cNvPicPr>
          <p:nvPr/>
        </p:nvPicPr>
        <p:blipFill>
          <a:blip r:embed="rId7">
            <a:extLst>
              <a:ext uri="{28A0092B-C50C-407E-A947-70E740481C1C}">
                <a14:useLocalDpi xmlns:a14="http://schemas.microsoft.com/office/drawing/2010/main" val="0"/>
              </a:ext>
            </a:extLst>
          </a:blip>
          <a:srcRect l="17528" r="13420" b="17565"/>
          <a:stretch>
            <a:fillRect/>
          </a:stretch>
        </p:blipFill>
        <p:spPr>
          <a:xfrm>
            <a:off x="153492" y="2939866"/>
            <a:ext cx="2519846" cy="2077225"/>
          </a:xfrm>
          <a:prstGeom prst="rect">
            <a:avLst/>
          </a:prstGeom>
        </p:spPr>
      </p:pic>
      <p:pic>
        <p:nvPicPr>
          <p:cNvPr id="17" name="Picture 16">
            <a:extLst>
              <a:ext uri="{FF2B5EF4-FFF2-40B4-BE49-F238E27FC236}">
                <a16:creationId xmlns:a16="http://schemas.microsoft.com/office/drawing/2014/main" id="{22E9AE49-794C-A376-ECED-9D8D6988CA94}"/>
              </a:ext>
            </a:extLst>
          </p:cNvPr>
          <p:cNvPicPr>
            <a:picLocks noChangeAspect="1"/>
          </p:cNvPicPr>
          <p:nvPr/>
        </p:nvPicPr>
        <p:blipFill>
          <a:blip r:embed="rId8">
            <a:extLst>
              <a:ext uri="{28A0092B-C50C-407E-A947-70E740481C1C}">
                <a14:useLocalDpi xmlns:a14="http://schemas.microsoft.com/office/drawing/2010/main" val="0"/>
              </a:ext>
            </a:extLst>
          </a:blip>
          <a:srcRect l="-1026" t="12030" r="1026" b="9298"/>
          <a:stretch>
            <a:fillRect/>
          </a:stretch>
        </p:blipFill>
        <p:spPr>
          <a:xfrm>
            <a:off x="6623396" y="1257750"/>
            <a:ext cx="2520604" cy="1983005"/>
          </a:xfrm>
          <a:prstGeom prst="rect">
            <a:avLst/>
          </a:prstGeom>
        </p:spPr>
      </p:pic>
      <p:pic>
        <p:nvPicPr>
          <p:cNvPr id="19" name="Picture 18">
            <a:extLst>
              <a:ext uri="{FF2B5EF4-FFF2-40B4-BE49-F238E27FC236}">
                <a16:creationId xmlns:a16="http://schemas.microsoft.com/office/drawing/2014/main" id="{5EF24A34-E63B-C8BE-1B52-6E40BB3C8D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08353" y="2487747"/>
            <a:ext cx="2655753" cy="2655753"/>
          </a:xfrm>
          <a:prstGeom prst="rect">
            <a:avLst/>
          </a:prstGeom>
        </p:spPr>
      </p:pic>
      <p:pic>
        <p:nvPicPr>
          <p:cNvPr id="21" name="Picture 20">
            <a:extLst>
              <a:ext uri="{FF2B5EF4-FFF2-40B4-BE49-F238E27FC236}">
                <a16:creationId xmlns:a16="http://schemas.microsoft.com/office/drawing/2014/main" id="{0101B2F5-8BB8-B85D-5C87-95AD6F140A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25673" y="2779812"/>
            <a:ext cx="2519846" cy="2519846"/>
          </a:xfrm>
          <a:prstGeom prst="rect">
            <a:avLst/>
          </a:prstGeom>
        </p:spPr>
      </p:pic>
      <p:pic>
        <p:nvPicPr>
          <p:cNvPr id="25" name="Picture 24">
            <a:extLst>
              <a:ext uri="{FF2B5EF4-FFF2-40B4-BE49-F238E27FC236}">
                <a16:creationId xmlns:a16="http://schemas.microsoft.com/office/drawing/2014/main" id="{72CD8619-52FE-3B7E-75AD-05908EF9DE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103741" y="3147082"/>
            <a:ext cx="1886767" cy="1830164"/>
          </a:xfrm>
          <a:prstGeom prst="rect">
            <a:avLst/>
          </a:prstGeom>
        </p:spPr>
      </p:pic>
      <p:sp>
        <p:nvSpPr>
          <p:cNvPr id="26" name="TextBox 25">
            <a:extLst>
              <a:ext uri="{FF2B5EF4-FFF2-40B4-BE49-F238E27FC236}">
                <a16:creationId xmlns:a16="http://schemas.microsoft.com/office/drawing/2014/main" id="{8E789231-2E17-40D2-8789-1C3853E38F8F}"/>
              </a:ext>
            </a:extLst>
          </p:cNvPr>
          <p:cNvSpPr txBox="1"/>
          <p:nvPr/>
        </p:nvSpPr>
        <p:spPr>
          <a:xfrm>
            <a:off x="5145307" y="4774168"/>
            <a:ext cx="1581843" cy="369332"/>
          </a:xfrm>
          <a:prstGeom prst="rect">
            <a:avLst/>
          </a:prstGeom>
          <a:noFill/>
        </p:spPr>
        <p:txBody>
          <a:bodyPr wrap="none" rtlCol="0">
            <a:spAutoFit/>
          </a:bodyPr>
          <a:lstStyle/>
          <a:p>
            <a:r>
              <a:rPr lang="tr-TR" b="1" dirty="0"/>
              <a:t>AI AR GLASSES</a:t>
            </a:r>
            <a:endParaRPr lang="en-US" b="1" dirty="0"/>
          </a:p>
        </p:txBody>
      </p:sp>
      <p:sp>
        <p:nvSpPr>
          <p:cNvPr id="27" name="TextBox 26">
            <a:extLst>
              <a:ext uri="{FF2B5EF4-FFF2-40B4-BE49-F238E27FC236}">
                <a16:creationId xmlns:a16="http://schemas.microsoft.com/office/drawing/2014/main" id="{F85EC87D-AE97-D931-1F2C-33D380D7D24D}"/>
              </a:ext>
            </a:extLst>
          </p:cNvPr>
          <p:cNvSpPr txBox="1"/>
          <p:nvPr/>
        </p:nvSpPr>
        <p:spPr>
          <a:xfrm>
            <a:off x="1514418" y="2387084"/>
            <a:ext cx="449162" cy="369332"/>
          </a:xfrm>
          <a:prstGeom prst="rect">
            <a:avLst/>
          </a:prstGeom>
          <a:noFill/>
        </p:spPr>
        <p:txBody>
          <a:bodyPr wrap="none" rtlCol="0">
            <a:spAutoFit/>
          </a:bodyPr>
          <a:lstStyle/>
          <a:p>
            <a:r>
              <a:rPr lang="tr-TR" b="1" dirty="0"/>
              <a:t>5G</a:t>
            </a:r>
            <a:endParaRPr lang="en-US" b="1" dirty="0"/>
          </a:p>
        </p:txBody>
      </p:sp>
    </p:spTree>
    <p:extLst>
      <p:ext uri="{BB962C8B-B14F-4D97-AF65-F5344CB8AC3E}">
        <p14:creationId xmlns:p14="http://schemas.microsoft.com/office/powerpoint/2010/main" val="20153523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E7A37-E9FF-511A-4DF8-994C622A134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D16CBD0-C002-79C2-996A-1A08F80B5E48}"/>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0FB99913-3651-A41D-C7C3-10E14E1D3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489CE37D-9EF1-7127-BC5B-0BE551D5ACA7}"/>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216EB785-FEC0-A825-A045-291B7EEC6F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845" y="1839892"/>
            <a:ext cx="2665708" cy="2665708"/>
          </a:xfrm>
          <a:prstGeom prst="rect">
            <a:avLst/>
          </a:prstGeom>
        </p:spPr>
      </p:pic>
      <p:pic>
        <p:nvPicPr>
          <p:cNvPr id="10" name="Picture 9">
            <a:extLst>
              <a:ext uri="{FF2B5EF4-FFF2-40B4-BE49-F238E27FC236}">
                <a16:creationId xmlns:a16="http://schemas.microsoft.com/office/drawing/2014/main" id="{9090DE6E-C18F-9387-C6BF-5E9704756D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1672" y="2084830"/>
            <a:ext cx="2997954" cy="2273449"/>
          </a:xfrm>
          <a:prstGeom prst="rect">
            <a:avLst/>
          </a:prstGeom>
        </p:spPr>
      </p:pic>
      <p:pic>
        <p:nvPicPr>
          <p:cNvPr id="14" name="Picture 13">
            <a:extLst>
              <a:ext uri="{FF2B5EF4-FFF2-40B4-BE49-F238E27FC236}">
                <a16:creationId xmlns:a16="http://schemas.microsoft.com/office/drawing/2014/main" id="{5A25FCA9-55A7-BD56-4950-86015B419B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9812" y="2084830"/>
            <a:ext cx="2672641" cy="2273449"/>
          </a:xfrm>
          <a:prstGeom prst="rect">
            <a:avLst/>
          </a:prstGeom>
        </p:spPr>
      </p:pic>
      <p:sp>
        <p:nvSpPr>
          <p:cNvPr id="20" name="TextBox 19">
            <a:extLst>
              <a:ext uri="{FF2B5EF4-FFF2-40B4-BE49-F238E27FC236}">
                <a16:creationId xmlns:a16="http://schemas.microsoft.com/office/drawing/2014/main" id="{8958DF14-196D-6A5D-5D0D-D617E4D61DFE}"/>
              </a:ext>
            </a:extLst>
          </p:cNvPr>
          <p:cNvSpPr txBox="1"/>
          <p:nvPr/>
        </p:nvSpPr>
        <p:spPr>
          <a:xfrm>
            <a:off x="3771941" y="4320934"/>
            <a:ext cx="2247282" cy="369332"/>
          </a:xfrm>
          <a:prstGeom prst="rect">
            <a:avLst/>
          </a:prstGeom>
          <a:noFill/>
        </p:spPr>
        <p:txBody>
          <a:bodyPr wrap="none" rtlCol="0">
            <a:spAutoFit/>
          </a:bodyPr>
          <a:lstStyle/>
          <a:p>
            <a:r>
              <a:rPr lang="tr-TR" b="1" dirty="0"/>
              <a:t>Smart Safety Helmets</a:t>
            </a:r>
            <a:endParaRPr lang="en-US" b="1" dirty="0"/>
          </a:p>
        </p:txBody>
      </p:sp>
    </p:spTree>
    <p:extLst>
      <p:ext uri="{BB962C8B-B14F-4D97-AF65-F5344CB8AC3E}">
        <p14:creationId xmlns:p14="http://schemas.microsoft.com/office/powerpoint/2010/main" val="35965408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BCD7F-7CC6-B0E4-9FE5-ED51C7E262D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06A4DEB-87E7-0AC4-BEBD-4882F45AAC0B}"/>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6D4598F0-FEDC-41F1-4466-33F5D2549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CAB50707-1997-65C0-C025-466E904BC505}"/>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EDD51C82-7818-EE33-9A55-1073353627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3540" y="1804980"/>
            <a:ext cx="2559608" cy="2559608"/>
          </a:xfrm>
          <a:prstGeom prst="rect">
            <a:avLst/>
          </a:prstGeom>
        </p:spPr>
      </p:pic>
      <p:pic>
        <p:nvPicPr>
          <p:cNvPr id="7" name="Picture 6">
            <a:extLst>
              <a:ext uri="{FF2B5EF4-FFF2-40B4-BE49-F238E27FC236}">
                <a16:creationId xmlns:a16="http://schemas.microsoft.com/office/drawing/2014/main" id="{9EF65BC4-C94F-3EF7-2A8B-6405A02FEA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787" y="1500914"/>
            <a:ext cx="3167741" cy="3167741"/>
          </a:xfrm>
          <a:prstGeom prst="rect">
            <a:avLst/>
          </a:prstGeom>
        </p:spPr>
      </p:pic>
      <p:pic>
        <p:nvPicPr>
          <p:cNvPr id="10" name="Picture 9">
            <a:extLst>
              <a:ext uri="{FF2B5EF4-FFF2-40B4-BE49-F238E27FC236}">
                <a16:creationId xmlns:a16="http://schemas.microsoft.com/office/drawing/2014/main" id="{A43F4663-34E9-ECDB-AD34-F8E08273DC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9845" y="1363411"/>
            <a:ext cx="3305244" cy="3305244"/>
          </a:xfrm>
          <a:prstGeom prst="rect">
            <a:avLst/>
          </a:prstGeom>
        </p:spPr>
      </p:pic>
      <p:sp>
        <p:nvSpPr>
          <p:cNvPr id="11" name="TextBox 10">
            <a:extLst>
              <a:ext uri="{FF2B5EF4-FFF2-40B4-BE49-F238E27FC236}">
                <a16:creationId xmlns:a16="http://schemas.microsoft.com/office/drawing/2014/main" id="{9926A518-DFD7-7C6F-E1E9-7E849A501CE4}"/>
              </a:ext>
            </a:extLst>
          </p:cNvPr>
          <p:cNvSpPr txBox="1"/>
          <p:nvPr/>
        </p:nvSpPr>
        <p:spPr>
          <a:xfrm>
            <a:off x="3151803" y="4470883"/>
            <a:ext cx="2858603" cy="369332"/>
          </a:xfrm>
          <a:prstGeom prst="rect">
            <a:avLst/>
          </a:prstGeom>
          <a:noFill/>
        </p:spPr>
        <p:txBody>
          <a:bodyPr wrap="none" rtlCol="0">
            <a:spAutoFit/>
          </a:bodyPr>
          <a:lstStyle/>
          <a:p>
            <a:r>
              <a:rPr lang="tr-TR" b="1" dirty="0"/>
              <a:t>Fire-Fighting Smart Helmet</a:t>
            </a:r>
            <a:endParaRPr lang="en-US" b="1" dirty="0"/>
          </a:p>
        </p:txBody>
      </p:sp>
    </p:spTree>
    <p:extLst>
      <p:ext uri="{BB962C8B-B14F-4D97-AF65-F5344CB8AC3E}">
        <p14:creationId xmlns:p14="http://schemas.microsoft.com/office/powerpoint/2010/main" val="3586677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2009C-B4C2-E212-657E-CCB6479E9CB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C9AE80B-69A4-9A29-D7E8-AC3493C1E891}"/>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80F78810-3A3E-D6A3-8F98-0DAB115F4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B8BA8D97-D2F1-C9C1-7176-0EC4C9075366}"/>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a:extLst>
              <a:ext uri="{FF2B5EF4-FFF2-40B4-BE49-F238E27FC236}">
                <a16:creationId xmlns:a16="http://schemas.microsoft.com/office/drawing/2014/main" id="{DE7D0AC1-E583-DDBF-7FF9-C0FD39DE1C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7958" y="1481467"/>
            <a:ext cx="2339689" cy="3234593"/>
          </a:xfrm>
          <a:prstGeom prst="rect">
            <a:avLst/>
          </a:prstGeom>
        </p:spPr>
      </p:pic>
      <p:pic>
        <p:nvPicPr>
          <p:cNvPr id="18" name="Picture 17">
            <a:extLst>
              <a:ext uri="{FF2B5EF4-FFF2-40B4-BE49-F238E27FC236}">
                <a16:creationId xmlns:a16="http://schemas.microsoft.com/office/drawing/2014/main" id="{4D28ECBD-97A2-FA98-3E74-576479964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5257" y="1354376"/>
            <a:ext cx="3361684" cy="3361684"/>
          </a:xfrm>
          <a:prstGeom prst="rect">
            <a:avLst/>
          </a:prstGeom>
        </p:spPr>
      </p:pic>
      <p:pic>
        <p:nvPicPr>
          <p:cNvPr id="20" name="Picture 19">
            <a:extLst>
              <a:ext uri="{FF2B5EF4-FFF2-40B4-BE49-F238E27FC236}">
                <a16:creationId xmlns:a16="http://schemas.microsoft.com/office/drawing/2014/main" id="{E269BAA3-880A-011A-C355-6D373172AF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625712"/>
            <a:ext cx="3090348" cy="3090348"/>
          </a:xfrm>
          <a:prstGeom prst="rect">
            <a:avLst/>
          </a:prstGeom>
        </p:spPr>
      </p:pic>
      <p:sp>
        <p:nvSpPr>
          <p:cNvPr id="21" name="TextBox 20">
            <a:extLst>
              <a:ext uri="{FF2B5EF4-FFF2-40B4-BE49-F238E27FC236}">
                <a16:creationId xmlns:a16="http://schemas.microsoft.com/office/drawing/2014/main" id="{142679A1-5AB2-EB3A-244D-66F7AB9D2BBB}"/>
              </a:ext>
            </a:extLst>
          </p:cNvPr>
          <p:cNvSpPr txBox="1"/>
          <p:nvPr/>
        </p:nvSpPr>
        <p:spPr>
          <a:xfrm>
            <a:off x="3151803" y="4470883"/>
            <a:ext cx="2840393" cy="369332"/>
          </a:xfrm>
          <a:prstGeom prst="rect">
            <a:avLst/>
          </a:prstGeom>
          <a:noFill/>
        </p:spPr>
        <p:txBody>
          <a:bodyPr wrap="none" rtlCol="0">
            <a:spAutoFit/>
          </a:bodyPr>
          <a:lstStyle/>
          <a:p>
            <a:r>
              <a:rPr lang="tr-TR" b="1" dirty="0"/>
              <a:t>Military-Type Smart Helmet</a:t>
            </a:r>
            <a:endParaRPr lang="en-US" b="1" dirty="0"/>
          </a:p>
        </p:txBody>
      </p:sp>
    </p:spTree>
    <p:extLst>
      <p:ext uri="{BB962C8B-B14F-4D97-AF65-F5344CB8AC3E}">
        <p14:creationId xmlns:p14="http://schemas.microsoft.com/office/powerpoint/2010/main" val="32296377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4A77-0AD3-61C2-7DA8-5F65100F018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8E4F822-A112-5CE3-F082-1E73F83B80AB}"/>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87569946-5E24-D8D0-EE2A-843CAAA4C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F4B87A5D-81DC-D1B4-A304-29829CCE855C}"/>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DCC9DB69-DD9B-88F1-4A4A-7DF52EE75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2501" y="1944390"/>
            <a:ext cx="2310063" cy="231006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B855DA2-4FB2-13FE-2EBA-8451DA32D1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0912" y="1934938"/>
            <a:ext cx="2328968" cy="232896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9B22E072-24C3-0E8E-A9C3-ED516D2B2B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795" y="1953843"/>
            <a:ext cx="2310063" cy="2310063"/>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AF89D396-16B3-C0AF-D607-417F8B263A4F}"/>
              </a:ext>
            </a:extLst>
          </p:cNvPr>
          <p:cNvSpPr txBox="1"/>
          <p:nvPr/>
        </p:nvSpPr>
        <p:spPr>
          <a:xfrm>
            <a:off x="3683353" y="4454569"/>
            <a:ext cx="1523174" cy="369332"/>
          </a:xfrm>
          <a:prstGeom prst="rect">
            <a:avLst/>
          </a:prstGeom>
          <a:noFill/>
        </p:spPr>
        <p:txBody>
          <a:bodyPr wrap="none" rtlCol="0">
            <a:spAutoFit/>
          </a:bodyPr>
          <a:lstStyle/>
          <a:p>
            <a:r>
              <a:rPr lang="tr-TR" b="1" dirty="0"/>
              <a:t>DOG  HELMET</a:t>
            </a:r>
            <a:endParaRPr lang="en-US" b="1" dirty="0"/>
          </a:p>
        </p:txBody>
      </p:sp>
    </p:spTree>
    <p:extLst>
      <p:ext uri="{BB962C8B-B14F-4D97-AF65-F5344CB8AC3E}">
        <p14:creationId xmlns:p14="http://schemas.microsoft.com/office/powerpoint/2010/main" val="4162997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EBE58-31A1-EAC4-419B-E6B2BA85FFC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28131A4-1A09-DD62-951A-816B37B2B5D9}"/>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755A4AE1-214E-0006-8CFB-1A5FB4F502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A4CD69D3-587D-6612-55A1-21374E3D368C}"/>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a:extLst>
              <a:ext uri="{FF2B5EF4-FFF2-40B4-BE49-F238E27FC236}">
                <a16:creationId xmlns:a16="http://schemas.microsoft.com/office/drawing/2014/main" id="{6AB3770F-F280-C505-5FA8-AB76D154E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902" y="1751668"/>
            <a:ext cx="2621631" cy="2611606"/>
          </a:xfrm>
          <a:prstGeom prst="rect">
            <a:avLst/>
          </a:prstGeom>
        </p:spPr>
      </p:pic>
      <p:pic>
        <p:nvPicPr>
          <p:cNvPr id="1028" name="Picture 4">
            <a:extLst>
              <a:ext uri="{FF2B5EF4-FFF2-40B4-BE49-F238E27FC236}">
                <a16:creationId xmlns:a16="http://schemas.microsoft.com/office/drawing/2014/main" id="{8A5D444F-856B-5908-B5B5-D91661D6C6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1819" y="1630749"/>
            <a:ext cx="2853443" cy="28534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AB51B59-B7A8-294E-150C-7979A41239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5462" y="1608843"/>
            <a:ext cx="2611606" cy="26116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4FB8EEE-FB01-03C6-AAC9-3FC4248B35F1}"/>
              </a:ext>
            </a:extLst>
          </p:cNvPr>
          <p:cNvSpPr txBox="1"/>
          <p:nvPr/>
        </p:nvSpPr>
        <p:spPr>
          <a:xfrm>
            <a:off x="590117" y="4346728"/>
            <a:ext cx="1554272" cy="369332"/>
          </a:xfrm>
          <a:prstGeom prst="rect">
            <a:avLst/>
          </a:prstGeom>
          <a:noFill/>
        </p:spPr>
        <p:txBody>
          <a:bodyPr wrap="none" rtlCol="0">
            <a:spAutoFit/>
          </a:bodyPr>
          <a:lstStyle/>
          <a:p>
            <a:r>
              <a:rPr lang="en-US" b="1" dirty="0"/>
              <a:t>High-precision</a:t>
            </a:r>
          </a:p>
        </p:txBody>
      </p:sp>
      <p:sp>
        <p:nvSpPr>
          <p:cNvPr id="6" name="TextBox 5">
            <a:extLst>
              <a:ext uri="{FF2B5EF4-FFF2-40B4-BE49-F238E27FC236}">
                <a16:creationId xmlns:a16="http://schemas.microsoft.com/office/drawing/2014/main" id="{269BA8A8-BFE4-DABD-1A71-6F84CF587868}"/>
              </a:ext>
            </a:extLst>
          </p:cNvPr>
          <p:cNvSpPr txBox="1"/>
          <p:nvPr/>
        </p:nvSpPr>
        <p:spPr>
          <a:xfrm>
            <a:off x="6427249" y="4299526"/>
            <a:ext cx="2346861" cy="369332"/>
          </a:xfrm>
          <a:prstGeom prst="rect">
            <a:avLst/>
          </a:prstGeom>
          <a:noFill/>
        </p:spPr>
        <p:txBody>
          <a:bodyPr wrap="none" rtlCol="0">
            <a:spAutoFit/>
          </a:bodyPr>
          <a:lstStyle/>
          <a:p>
            <a:r>
              <a:rPr lang="en-US" b="1" dirty="0"/>
              <a:t>4G handheld </a:t>
            </a:r>
            <a:r>
              <a:rPr lang="en-US" b="1" dirty="0" err="1"/>
              <a:t>poc</a:t>
            </a:r>
            <a:r>
              <a:rPr lang="en-US" b="1" dirty="0"/>
              <a:t> radio</a:t>
            </a:r>
          </a:p>
        </p:txBody>
      </p:sp>
      <p:sp>
        <p:nvSpPr>
          <p:cNvPr id="8" name="TextBox 7">
            <a:extLst>
              <a:ext uri="{FF2B5EF4-FFF2-40B4-BE49-F238E27FC236}">
                <a16:creationId xmlns:a16="http://schemas.microsoft.com/office/drawing/2014/main" id="{C778F04C-4196-5575-6E86-9F9DF4833E03}"/>
              </a:ext>
            </a:extLst>
          </p:cNvPr>
          <p:cNvSpPr txBox="1"/>
          <p:nvPr/>
        </p:nvSpPr>
        <p:spPr>
          <a:xfrm>
            <a:off x="4646539" y="4373949"/>
            <a:ext cx="1482842" cy="369332"/>
          </a:xfrm>
          <a:prstGeom prst="rect">
            <a:avLst/>
          </a:prstGeom>
          <a:noFill/>
        </p:spPr>
        <p:txBody>
          <a:bodyPr wrap="none" rtlCol="0">
            <a:spAutoFit/>
          </a:bodyPr>
          <a:lstStyle/>
          <a:p>
            <a:r>
              <a:rPr lang="en-US" b="1" dirty="0"/>
              <a:t>4G </a:t>
            </a:r>
            <a:r>
              <a:rPr lang="en-US" b="1" dirty="0" err="1"/>
              <a:t>poc</a:t>
            </a:r>
            <a:r>
              <a:rPr lang="en-US" b="1" dirty="0"/>
              <a:t> radios</a:t>
            </a:r>
          </a:p>
        </p:txBody>
      </p:sp>
      <p:sp>
        <p:nvSpPr>
          <p:cNvPr id="11" name="TextBox 10">
            <a:extLst>
              <a:ext uri="{FF2B5EF4-FFF2-40B4-BE49-F238E27FC236}">
                <a16:creationId xmlns:a16="http://schemas.microsoft.com/office/drawing/2014/main" id="{DFA2CCC2-D26B-36C8-7565-81A153EC5B1C}"/>
              </a:ext>
            </a:extLst>
          </p:cNvPr>
          <p:cNvSpPr txBox="1"/>
          <p:nvPr/>
        </p:nvSpPr>
        <p:spPr>
          <a:xfrm>
            <a:off x="2529187" y="4309442"/>
            <a:ext cx="1763368" cy="369332"/>
          </a:xfrm>
          <a:prstGeom prst="rect">
            <a:avLst/>
          </a:prstGeom>
          <a:noFill/>
        </p:spPr>
        <p:txBody>
          <a:bodyPr wrap="none" rtlCol="0">
            <a:spAutoFit/>
          </a:bodyPr>
          <a:lstStyle/>
          <a:p>
            <a:r>
              <a:rPr lang="en-US" b="1" dirty="0"/>
              <a:t>4G body </a:t>
            </a:r>
            <a:r>
              <a:rPr lang="tr-TR" b="1" dirty="0"/>
              <a:t>C</a:t>
            </a:r>
            <a:r>
              <a:rPr lang="en-US" b="1" dirty="0" err="1"/>
              <a:t>amera</a:t>
            </a:r>
            <a:endParaRPr lang="en-US" b="1" dirty="0"/>
          </a:p>
        </p:txBody>
      </p:sp>
      <p:grpSp>
        <p:nvGrpSpPr>
          <p:cNvPr id="13" name="Group 12">
            <a:extLst>
              <a:ext uri="{FF2B5EF4-FFF2-40B4-BE49-F238E27FC236}">
                <a16:creationId xmlns:a16="http://schemas.microsoft.com/office/drawing/2014/main" id="{8037B598-39B9-6100-2A7B-F7D89B8D925D}"/>
              </a:ext>
            </a:extLst>
          </p:cNvPr>
          <p:cNvGrpSpPr/>
          <p:nvPr/>
        </p:nvGrpSpPr>
        <p:grpSpPr>
          <a:xfrm>
            <a:off x="4646539" y="1630749"/>
            <a:ext cx="1426726" cy="2743200"/>
            <a:chOff x="4646539" y="1630749"/>
            <a:chExt cx="1426726" cy="2743200"/>
          </a:xfrm>
        </p:grpSpPr>
        <p:pic>
          <p:nvPicPr>
            <p:cNvPr id="1030" name="Picture 6">
              <a:extLst>
                <a:ext uri="{FF2B5EF4-FFF2-40B4-BE49-F238E27FC236}">
                  <a16:creationId xmlns:a16="http://schemas.microsoft.com/office/drawing/2014/main" id="{48549830-B7DF-FD5D-5DE1-F08E76F1A11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451" t="11765" r="28980" b="8311"/>
            <a:stretch>
              <a:fillRect/>
            </a:stretch>
          </p:blipFill>
          <p:spPr bwMode="auto">
            <a:xfrm>
              <a:off x="4646539" y="1630749"/>
              <a:ext cx="1426726" cy="27432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EA97AEA-7407-0FFF-CA0D-B6395852EEBF}"/>
                </a:ext>
              </a:extLst>
            </p:cNvPr>
            <p:cNvSpPr/>
            <p:nvPr/>
          </p:nvSpPr>
          <p:spPr>
            <a:xfrm>
              <a:off x="4854388" y="1976718"/>
              <a:ext cx="369794" cy="16136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98370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51A9C-DEE1-28B2-3C4F-52D5F9F4533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34B7085-6431-805D-32D5-FBBE95F87B07}"/>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26EC7E57-4058-18CC-CEF5-CC2E3A7862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73C4422A-E476-7589-EFA4-A984E6E8620B}"/>
              </a:ext>
            </a:extLst>
          </p:cNvPr>
          <p:cNvPicPr>
            <a:picLocks noChangeAspect="1"/>
          </p:cNvPicPr>
          <p:nvPr/>
        </p:nvPicPr>
        <p:blipFill>
          <a:blip r:embed="rId3"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866" name="Picture 2">
            <a:extLst>
              <a:ext uri="{FF2B5EF4-FFF2-40B4-BE49-F238E27FC236}">
                <a16:creationId xmlns:a16="http://schemas.microsoft.com/office/drawing/2014/main" id="{E089114A-6C7D-FCD5-05A9-53744EECCF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325" r="28717"/>
          <a:stretch>
            <a:fillRect/>
          </a:stretch>
        </p:blipFill>
        <p:spPr bwMode="auto">
          <a:xfrm>
            <a:off x="989253" y="1815353"/>
            <a:ext cx="1363982" cy="2756647"/>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a:extLst>
              <a:ext uri="{FF2B5EF4-FFF2-40B4-BE49-F238E27FC236}">
                <a16:creationId xmlns:a16="http://schemas.microsoft.com/office/drawing/2014/main" id="{6562E7AD-BCB6-E2CA-0B82-5FBCB67091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56" t="8310" r="11373" b="7189"/>
          <a:stretch>
            <a:fillRect/>
          </a:stretch>
        </p:blipFill>
        <p:spPr bwMode="auto">
          <a:xfrm>
            <a:off x="3133164" y="1904783"/>
            <a:ext cx="2343425" cy="2335931"/>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a:extLst>
              <a:ext uri="{FF2B5EF4-FFF2-40B4-BE49-F238E27FC236}">
                <a16:creationId xmlns:a16="http://schemas.microsoft.com/office/drawing/2014/main" id="{BB368C05-30FF-6679-C50A-D804912AC50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503" t="26442" r="20197" b="26500"/>
          <a:stretch>
            <a:fillRect/>
          </a:stretch>
        </p:blipFill>
        <p:spPr bwMode="auto">
          <a:xfrm>
            <a:off x="6148480" y="2116078"/>
            <a:ext cx="2167994" cy="17499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F16A51-D948-F7DA-9734-5DDDAF1B98E5}"/>
              </a:ext>
            </a:extLst>
          </p:cNvPr>
          <p:cNvSpPr txBox="1"/>
          <p:nvPr/>
        </p:nvSpPr>
        <p:spPr>
          <a:xfrm>
            <a:off x="3508541" y="4387334"/>
            <a:ext cx="1775294" cy="369332"/>
          </a:xfrm>
          <a:prstGeom prst="rect">
            <a:avLst/>
          </a:prstGeom>
          <a:noFill/>
        </p:spPr>
        <p:txBody>
          <a:bodyPr wrap="none" rtlCol="0">
            <a:spAutoFit/>
          </a:bodyPr>
          <a:lstStyle/>
          <a:p>
            <a:r>
              <a:rPr lang="tr-TR" b="1" dirty="0"/>
              <a:t>D</a:t>
            </a:r>
            <a:r>
              <a:rPr lang="en-US" b="1" dirty="0" err="1"/>
              <a:t>ocking</a:t>
            </a:r>
            <a:r>
              <a:rPr lang="en-US" b="1" dirty="0"/>
              <a:t> </a:t>
            </a:r>
            <a:r>
              <a:rPr lang="tr-TR" b="1" dirty="0"/>
              <a:t>S</a:t>
            </a:r>
            <a:r>
              <a:rPr lang="en-US" b="1" dirty="0" err="1"/>
              <a:t>tation</a:t>
            </a:r>
            <a:r>
              <a:rPr lang="tr-TR" b="1" dirty="0"/>
              <a:t>s</a:t>
            </a:r>
            <a:endParaRPr lang="en-US" b="1" dirty="0"/>
          </a:p>
        </p:txBody>
      </p:sp>
    </p:spTree>
    <p:extLst>
      <p:ext uri="{BB962C8B-B14F-4D97-AF65-F5344CB8AC3E}">
        <p14:creationId xmlns:p14="http://schemas.microsoft.com/office/powerpoint/2010/main" val="4212559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7BAA35-272D-3B32-B2AB-FA6FBF407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86" y="1273466"/>
            <a:ext cx="8533036" cy="4122730"/>
          </a:xfrm>
          <a:prstGeom prst="rect">
            <a:avLst/>
          </a:prstGeom>
        </p:spPr>
      </p:pic>
      <p:sp>
        <p:nvSpPr>
          <p:cNvPr id="9" name="TextBox 8">
            <a:extLst>
              <a:ext uri="{FF2B5EF4-FFF2-40B4-BE49-F238E27FC236}">
                <a16:creationId xmlns:a16="http://schemas.microsoft.com/office/drawing/2014/main" id="{FDEC77A8-B4E0-65E0-78F7-62D634EC6929}"/>
              </a:ext>
            </a:extLst>
          </p:cNvPr>
          <p:cNvSpPr txBox="1"/>
          <p:nvPr/>
        </p:nvSpPr>
        <p:spPr>
          <a:xfrm>
            <a:off x="6427249" y="166254"/>
            <a:ext cx="3200400" cy="707886"/>
          </a:xfrm>
          <a:prstGeom prst="rect">
            <a:avLst/>
          </a:prstGeom>
          <a:noFill/>
        </p:spPr>
        <p:txBody>
          <a:bodyPr wrap="square">
            <a:spAutoFit/>
          </a:bodyPr>
          <a:lstStyle/>
          <a:p>
            <a:r>
              <a:rPr lang="tr-TR" sz="4000" b="1" dirty="0"/>
              <a:t>PRODUCTS</a:t>
            </a:r>
          </a:p>
        </p:txBody>
      </p:sp>
      <p:pic>
        <p:nvPicPr>
          <p:cNvPr id="2" name="Picture 1">
            <a:extLst>
              <a:ext uri="{FF2B5EF4-FFF2-40B4-BE49-F238E27FC236}">
                <a16:creationId xmlns:a16="http://schemas.microsoft.com/office/drawing/2014/main" id="{7E3F38BB-2154-1197-7744-83EC1A639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845" y="126409"/>
            <a:ext cx="1363982" cy="1317625"/>
          </a:xfrm>
          <a:prstGeom prst="rect">
            <a:avLst/>
          </a:prstGeom>
        </p:spPr>
      </p:pic>
      <p:pic>
        <p:nvPicPr>
          <p:cNvPr id="3" name="Picture 2">
            <a:extLst>
              <a:ext uri="{FF2B5EF4-FFF2-40B4-BE49-F238E27FC236}">
                <a16:creationId xmlns:a16="http://schemas.microsoft.com/office/drawing/2014/main" id="{DA77D792-F936-AD82-F211-C46731B87AD1}"/>
              </a:ext>
            </a:extLst>
          </p:cNvPr>
          <p:cNvPicPr>
            <a:picLocks noChangeAspect="1"/>
          </p:cNvPicPr>
          <p:nvPr/>
        </p:nvPicPr>
        <p:blipFill>
          <a:blip r:embed="rId4" cstate="print">
            <a:extLst>
              <a:ext uri="{28A0092B-C50C-407E-A947-70E740481C1C}">
                <a14:useLocalDpi xmlns:a14="http://schemas.microsoft.com/office/drawing/2010/main" val="0"/>
              </a:ext>
            </a:extLst>
          </a:blip>
          <a:srcRect l="8411" t="9663" r="7662" b="12752"/>
          <a:stretch>
            <a:fillRect/>
          </a:stretch>
        </p:blipFill>
        <p:spPr>
          <a:xfrm>
            <a:off x="1924963" y="427440"/>
            <a:ext cx="1583578" cy="71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922949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D159F7-68C4-E7BA-22DC-F2F500B9F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013419"/>
          </a:xfrm>
          <a:prstGeom prst="rect">
            <a:avLst/>
          </a:prstGeom>
        </p:spPr>
      </p:pic>
    </p:spTree>
    <p:extLst>
      <p:ext uri="{BB962C8B-B14F-4D97-AF65-F5344CB8AC3E}">
        <p14:creationId xmlns:p14="http://schemas.microsoft.com/office/powerpoint/2010/main" val="18263361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9FF447-CF99-298B-EB4A-8ADD00F923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97"/>
            <a:ext cx="9144000" cy="5129505"/>
          </a:xfrm>
          <a:prstGeom prst="rect">
            <a:avLst/>
          </a:prstGeom>
        </p:spPr>
      </p:pic>
      <p:pic>
        <p:nvPicPr>
          <p:cNvPr id="2" name="Picture 1">
            <a:extLst>
              <a:ext uri="{FF2B5EF4-FFF2-40B4-BE49-F238E27FC236}">
                <a16:creationId xmlns:a16="http://schemas.microsoft.com/office/drawing/2014/main" id="{F65004D8-838A-20B0-3184-4D6E34EF7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246" y="-15916"/>
            <a:ext cx="2436956" cy="2436956"/>
          </a:xfrm>
          <a:prstGeom prst="rect">
            <a:avLst/>
          </a:prstGeom>
        </p:spPr>
      </p:pic>
      <p:pic>
        <p:nvPicPr>
          <p:cNvPr id="4" name="Picture 3">
            <a:extLst>
              <a:ext uri="{FF2B5EF4-FFF2-40B4-BE49-F238E27FC236}">
                <a16:creationId xmlns:a16="http://schemas.microsoft.com/office/drawing/2014/main" id="{C5746CB2-C237-F407-BD18-48215209D192}"/>
              </a:ext>
            </a:extLst>
          </p:cNvPr>
          <p:cNvPicPr>
            <a:picLocks noChangeAspect="1"/>
          </p:cNvPicPr>
          <p:nvPr/>
        </p:nvPicPr>
        <p:blipFill>
          <a:blip r:embed="rId4" cstate="print">
            <a:extLst>
              <a:ext uri="{28A0092B-C50C-407E-A947-70E740481C1C}">
                <a14:useLocalDpi xmlns:a14="http://schemas.microsoft.com/office/drawing/2010/main" val="0"/>
              </a:ext>
            </a:extLst>
          </a:blip>
          <a:srcRect l="8411" t="9663" r="7662" b="12752"/>
          <a:stretch>
            <a:fillRect/>
          </a:stretch>
        </p:blipFill>
        <p:spPr>
          <a:xfrm>
            <a:off x="5574924" y="2571749"/>
            <a:ext cx="2645855" cy="11955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050594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16920</TotalTime>
  <Words>2377</Words>
  <Application>Microsoft Office PowerPoint</Application>
  <PresentationFormat>On-screen Show (16:9)</PresentationFormat>
  <Paragraphs>97</Paragraphs>
  <Slides>62</Slides>
  <Notes>0</Notes>
  <HiddenSlides>0</HiddenSlides>
  <MMClips>11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0" baseType="lpstr">
      <vt:lpstr>Arial</vt:lpstr>
      <vt:lpstr>Calibri</vt:lpstr>
      <vt:lpstr>Calibri Light</vt:lpstr>
      <vt:lpstr>Century Gothic</vt:lpstr>
      <vt:lpstr>Open Sans</vt:lpstr>
      <vt:lpstr>PT Sans</vt:lpstr>
      <vt:lpstr>Office Theme</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Alp ASLAN</dc:creator>
  <cp:lastModifiedBy>Abdullah Alp ASLAN</cp:lastModifiedBy>
  <cp:revision>345</cp:revision>
  <dcterms:created xsi:type="dcterms:W3CDTF">2020-09-20T14:08:58Z</dcterms:created>
  <dcterms:modified xsi:type="dcterms:W3CDTF">2026-05-01T22:49:16Z</dcterms:modified>
</cp:coreProperties>
</file>